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4" r:id="rId3"/>
  </p:sldMasterIdLst>
  <p:notesMasterIdLst>
    <p:notesMasterId r:id="rId5"/>
  </p:notesMasterIdLst>
  <p:sldIdLst>
    <p:sldId id="293" r:id="rId4"/>
    <p:sldId id="314" r:id="rId6"/>
    <p:sldId id="343" r:id="rId7"/>
    <p:sldId id="344" r:id="rId8"/>
    <p:sldId id="346" r:id="rId9"/>
    <p:sldId id="347" r:id="rId10"/>
    <p:sldId id="324" r:id="rId11"/>
    <p:sldId id="348" r:id="rId12"/>
    <p:sldId id="349" r:id="rId13"/>
    <p:sldId id="350" r:id="rId14"/>
    <p:sldId id="351" r:id="rId15"/>
    <p:sldId id="352" r:id="rId16"/>
    <p:sldId id="353" r:id="rId17"/>
    <p:sldId id="354" r:id="rId18"/>
    <p:sldId id="355" r:id="rId19"/>
    <p:sldId id="356" r:id="rId20"/>
    <p:sldId id="357" r:id="rId21"/>
    <p:sldId id="358" r:id="rId22"/>
    <p:sldId id="319" r:id="rId23"/>
    <p:sldId id="304" r:id="rId24"/>
    <p:sldId id="305" r:id="rId25"/>
    <p:sldId id="359" r:id="rId26"/>
    <p:sldId id="336" r:id="rId27"/>
    <p:sldId id="337" r:id="rId28"/>
    <p:sldId id="306" r:id="rId29"/>
    <p:sldId id="338" r:id="rId30"/>
    <p:sldId id="307" r:id="rId31"/>
    <p:sldId id="335" r:id="rId32"/>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微软雅黑" panose="020B0503020204020204" pitchFamily="34" charset="-122"/>
      <p:regular r:id="rId40"/>
    </p:embeddedFont>
    <p:embeddedFont>
      <p:font typeface="Impact" panose="020B0806030902050204" pitchFamily="34" charset="0"/>
      <p:regular r:id="rId41"/>
    </p:embeddedFont>
    <p:embeddedFont>
      <p:font typeface="方正正中黑_GBK" panose="02000000000000000000" pitchFamily="2" charset="-122"/>
      <p:regular r:id="rId42"/>
    </p:embeddedFont>
    <p:embeddedFont>
      <p:font typeface="楷体" panose="02010609060101010101" pitchFamily="49" charset="-122"/>
      <p:regular r:id="rId43"/>
    </p:embeddedFont>
    <p:embeddedFont>
      <p:font typeface="Arabic Typesetting" panose="03020402040406030203" pitchFamily="66" charset="-78"/>
      <p:regular r:id="rId44"/>
    </p:embeddedFont>
    <p:embeddedFont>
      <p:font typeface="华文行楷" panose="02010800040101010101" pitchFamily="2" charset="-122"/>
      <p:regular r:id="rId45"/>
    </p:embeddedFont>
  </p:embeddedFontLst>
  <p:custDataLst>
    <p:tags r:id="rId46"/>
  </p:custDataLst>
  <p:defaultTex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6"/>
    <p:restoredTop sz="95238"/>
  </p:normalViewPr>
  <p:slideViewPr>
    <p:cSldViewPr snapToGrid="0" showGuides="1">
      <p:cViewPr varScale="1">
        <p:scale>
          <a:sx n="96" d="100"/>
          <a:sy n="96" d="100"/>
        </p:scale>
        <p:origin x="1112" y="168"/>
      </p:cViewPr>
      <p:guideLst>
        <p:guide orient="horz" pos="2170"/>
        <p:guide pos="3991"/>
      </p:guideLst>
    </p:cSldViewPr>
  </p:slideViewPr>
  <p:notesTextViewPr>
    <p:cViewPr>
      <p:scale>
        <a:sx n="1" d="1"/>
        <a:sy n="1" d="1"/>
      </p:scale>
      <p:origin x="0" y="0"/>
    </p:cViewPr>
  </p:notesTextViewPr>
  <p:sorterViewPr showFormatting="0">
    <p:cViewPr varScale="1">
      <p:scale>
        <a:sx n="1" d="1"/>
        <a:sy n="1" d="1"/>
      </p:scale>
      <p:origin x="0" y="-445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6" Type="http://schemas.openxmlformats.org/officeDocument/2006/relationships/tags" Target="tags/tag2.xml"/><Relationship Id="rId45" Type="http://schemas.openxmlformats.org/officeDocument/2006/relationships/font" Target="fonts/font10.fntdata"/><Relationship Id="rId44" Type="http://schemas.openxmlformats.org/officeDocument/2006/relationships/font" Target="fonts/font9.fntdata"/><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slide" Target="slides/slide1.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buFontTx/>
              <a:buNone/>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buFontTx/>
              <a:buNone/>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0" hangingPunct="0">
              <a:buFontTx/>
              <a:buNone/>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0" hangingPunct="0">
              <a:buFontTx/>
              <a:buNone/>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B4E8184E-79E9-4E37-A80C-2F03E678E02E}"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alpha val="100000"/>
              </a:srgbClr>
            </a:solidFill>
            <a:miter lim="800000"/>
          </a:ln>
        </p:spPr>
      </p:sp>
      <p:sp>
        <p:nvSpPr>
          <p:cNvPr id="6147"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a:solidFill>
              <a:srgbClr val="000000">
                <a:alpha val="100000"/>
              </a:srgbClr>
            </a:solidFill>
            <a:miter lim="800000"/>
          </a:ln>
        </p:spPr>
      </p:sp>
      <p:sp>
        <p:nvSpPr>
          <p:cNvPr id="47107"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4710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a:solidFill>
              <a:srgbClr val="000000">
                <a:alpha val="100000"/>
              </a:srgbClr>
            </a:solidFill>
            <a:miter lim="800000"/>
          </a:ln>
        </p:spPr>
      </p:sp>
      <p:sp>
        <p:nvSpPr>
          <p:cNvPr id="28675"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867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a:solidFill>
              <a:srgbClr val="000000">
                <a:alpha val="100000"/>
              </a:srgbClr>
            </a:solidFill>
            <a:miter lim="800000"/>
          </a:ln>
        </p:spPr>
      </p:sp>
      <p:sp>
        <p:nvSpPr>
          <p:cNvPr id="32771"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27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a:solidFill>
              <a:srgbClr val="000000">
                <a:alpha val="100000"/>
              </a:srgbClr>
            </a:solidFill>
            <a:miter lim="800000"/>
          </a:ln>
        </p:spPr>
      </p:sp>
      <p:sp>
        <p:nvSpPr>
          <p:cNvPr id="45059"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4506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a:solidFill>
              <a:srgbClr val="000000">
                <a:alpha val="100000"/>
              </a:srgbClr>
            </a:solidFill>
            <a:miter lim="800000"/>
          </a:ln>
        </p:spPr>
      </p:sp>
      <p:sp>
        <p:nvSpPr>
          <p:cNvPr id="16387"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638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a:solidFill>
              <a:srgbClr val="000000">
                <a:alpha val="100000"/>
              </a:srgbClr>
            </a:solidFill>
            <a:miter lim="800000"/>
          </a:ln>
        </p:spPr>
      </p:sp>
      <p:sp>
        <p:nvSpPr>
          <p:cNvPr id="18435"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843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a:solidFill>
              <a:srgbClr val="000000">
                <a:alpha val="100000"/>
              </a:srgbClr>
            </a:solidFill>
            <a:miter lim="800000"/>
          </a:ln>
        </p:spPr>
      </p:sp>
      <p:sp>
        <p:nvSpPr>
          <p:cNvPr id="10243"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幻灯片图像占位符 1"/>
          <p:cNvSpPr>
            <a:spLocks noGrp="1" noRot="1" noChangeAspect="1" noTextEdit="1"/>
          </p:cNvSpPr>
          <p:nvPr>
            <p:ph type="sldImg"/>
          </p:nvPr>
        </p:nvSpPr>
        <p:spPr>
          <a:ln>
            <a:solidFill>
              <a:srgbClr val="000000">
                <a:alpha val="100000"/>
              </a:srgbClr>
            </a:solidFill>
            <a:miter lim="800000"/>
          </a:ln>
        </p:spPr>
      </p:sp>
      <p:sp>
        <p:nvSpPr>
          <p:cNvPr id="53251"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5325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a:solidFill>
              <a:srgbClr val="000000">
                <a:alpha val="100000"/>
              </a:srgbClr>
            </a:solidFill>
            <a:miter lim="800000"/>
          </a:ln>
        </p:spPr>
      </p:sp>
      <p:sp>
        <p:nvSpPr>
          <p:cNvPr id="10243"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a:solidFill>
              <a:srgbClr val="000000">
                <a:alpha val="100000"/>
              </a:srgbClr>
            </a:solidFill>
            <a:miter lim="800000"/>
          </a:ln>
        </p:spPr>
      </p:sp>
      <p:sp>
        <p:nvSpPr>
          <p:cNvPr id="12291"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229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a:solidFill>
              <a:srgbClr val="000000">
                <a:alpha val="100000"/>
              </a:srgbClr>
            </a:solidFill>
            <a:miter lim="800000"/>
          </a:ln>
        </p:spPr>
      </p:sp>
      <p:sp>
        <p:nvSpPr>
          <p:cNvPr id="36867"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3686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a:solidFill>
              <a:srgbClr val="000000">
                <a:alpha val="100000"/>
              </a:srgbClr>
            </a:solidFill>
            <a:miter lim="800000"/>
          </a:ln>
        </p:spPr>
      </p:sp>
      <p:sp>
        <p:nvSpPr>
          <p:cNvPr id="24579"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458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嵌入问题是将一个几何物体描述成某个维度的某个空间，更确切地说就是他成为其中一个子集。</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纳什更加重要的成就，也许在于他发明的那个帮他取得成果的有力方法。为了证明他的定理，纳什不得不面对一个表面上看来难以超越的障碍，即解决一类特定的偏微分方程。于是，他发明了一个全新的迭代法，也就是可做出一系列有根据的推测的程序，用来寻找方程的根，并且将它与一个平滑技巧结合起来，克服了丢失导数的问题。</a:t>
            </a:r>
            <a:endParaRPr lang="zh-CN" altLang="en-US" dirty="0"/>
          </a:p>
          <a:p>
            <a:endParaRPr lang="zh-CN" altLang="en-US" dirty="0"/>
          </a:p>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分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版权页">
    <p:bg>
      <p:bgPr>
        <a:solidFill>
          <a:schemeClr val="bg1"/>
        </a:solidFill>
        <a:effectLst/>
      </p:bgPr>
    </p:bg>
    <p:spTree>
      <p:nvGrpSpPr>
        <p:cNvPr id="1" name=""/>
        <p:cNvGrpSpPr/>
        <p:nvPr/>
      </p:nvGrpSpPr>
      <p:grpSpPr>
        <a:xfrm>
          <a:off x="0" y="0"/>
          <a:ext cx="0" cy="0"/>
          <a:chOff x="0" y="0"/>
          <a:chExt cx="0" cy="0"/>
        </a:xfrm>
      </p:grpSpPr>
      <p:grpSp>
        <p:nvGrpSpPr>
          <p:cNvPr id="2050" name="组合 1"/>
          <p:cNvGrpSpPr/>
          <p:nvPr userDrawn="1"/>
        </p:nvGrpSpPr>
        <p:grpSpPr>
          <a:xfrm>
            <a:off x="0" y="0"/>
            <a:ext cx="12192000" cy="6858000"/>
            <a:chOff x="0" y="0"/>
            <a:chExt cx="12192000" cy="6858000"/>
          </a:xfrm>
        </p:grpSpPr>
        <p:pic>
          <p:nvPicPr>
            <p:cNvPr id="2051" name="图片 1"/>
            <p:cNvPicPr>
              <a:picLocks noChangeAspect="1"/>
            </p:cNvPicPr>
            <p:nvPr/>
          </p:nvPicPr>
          <p:blipFill>
            <a:blip r:embed="rId2"/>
            <a:stretch>
              <a:fillRect/>
            </a:stretch>
          </p:blipFill>
          <p:spPr>
            <a:xfrm>
              <a:off x="0" y="0"/>
              <a:ext cx="12192000" cy="6858000"/>
            </a:xfrm>
            <a:prstGeom prst="rect">
              <a:avLst/>
            </a:prstGeom>
            <a:noFill/>
            <a:ln w="9525">
              <a:noFill/>
            </a:ln>
          </p:spPr>
        </p:pic>
        <p:pic>
          <p:nvPicPr>
            <p:cNvPr id="2052" name="图片 11"/>
            <p:cNvPicPr>
              <a:picLocks noChangeAspect="1"/>
            </p:cNvPicPr>
            <p:nvPr/>
          </p:nvPicPr>
          <p:blipFill>
            <a:blip r:embed="rId3"/>
            <a:stretch>
              <a:fillRect/>
            </a:stretch>
          </p:blipFill>
          <p:spPr>
            <a:xfrm>
              <a:off x="5016500" y="1628775"/>
              <a:ext cx="2159000" cy="2159000"/>
            </a:xfrm>
            <a:prstGeom prst="rect">
              <a:avLst/>
            </a:prstGeom>
            <a:noFill/>
            <a:ln w="9525">
              <a:noFill/>
            </a:ln>
          </p:spPr>
        </p:pic>
        <p:pic>
          <p:nvPicPr>
            <p:cNvPr id="2053" name="图片 1"/>
            <p:cNvPicPr>
              <a:picLocks noChangeAspect="1"/>
            </p:cNvPicPr>
            <p:nvPr/>
          </p:nvPicPr>
          <p:blipFill>
            <a:blip r:embed="rId4"/>
            <a:stretch>
              <a:fillRect/>
            </a:stretch>
          </p:blipFill>
          <p:spPr>
            <a:xfrm>
              <a:off x="3624263" y="3579813"/>
              <a:ext cx="4943475" cy="1073150"/>
            </a:xfrm>
            <a:prstGeom prst="rect">
              <a:avLst/>
            </a:prstGeom>
            <a:noFill/>
            <a:ln w="9525">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信息页">
    <p:bg>
      <p:bgPr>
        <a:solidFill>
          <a:schemeClr val="bg1"/>
        </a:solidFill>
        <a:effectLst/>
      </p:bgPr>
    </p:bg>
    <p:spTree>
      <p:nvGrpSpPr>
        <p:cNvPr id="1" name=""/>
        <p:cNvGrpSpPr/>
        <p:nvPr/>
      </p:nvGrpSpPr>
      <p:grpSpPr>
        <a:xfrm>
          <a:off x="0" y="0"/>
          <a:ext cx="0" cy="0"/>
          <a:chOff x="0" y="0"/>
          <a:chExt cx="0" cy="0"/>
        </a:xfrm>
      </p:grpSpPr>
      <p:grpSp>
        <p:nvGrpSpPr>
          <p:cNvPr id="3074" name="组合 3"/>
          <p:cNvGrpSpPr/>
          <p:nvPr userDrawn="1"/>
        </p:nvGrpSpPr>
        <p:grpSpPr>
          <a:xfrm>
            <a:off x="0" y="0"/>
            <a:ext cx="12192000" cy="6858000"/>
            <a:chOff x="0" y="0"/>
            <a:chExt cx="12192000" cy="6858000"/>
          </a:xfrm>
        </p:grpSpPr>
        <p:pic>
          <p:nvPicPr>
            <p:cNvPr id="3075" name="图片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4" name="文本框 11"/>
            <p:cNvSpPr txBox="1">
              <a:spLocks noChangeArrowheads="1"/>
            </p:cNvSpPr>
            <p:nvPr/>
          </p:nvSpPr>
          <p:spPr bwMode="auto">
            <a:xfrm>
              <a:off x="3117850" y="5781675"/>
              <a:ext cx="59563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只为设计最优质</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PPT</a:t>
              </a:r>
              <a:endPar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关注 灰色的风 更多优秀</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作品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模板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图表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教程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经验分享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优秀设计</a:t>
              </a:r>
              <a:endPar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3077" name="图片 12"/>
            <p:cNvPicPr>
              <a:picLocks noChangeAspect="1"/>
            </p:cNvPicPr>
            <p:nvPr/>
          </p:nvPicPr>
          <p:blipFill>
            <a:blip r:embed="rId3"/>
            <a:stretch>
              <a:fillRect/>
            </a:stretch>
          </p:blipFill>
          <p:spPr>
            <a:xfrm>
              <a:off x="6816725" y="1690688"/>
              <a:ext cx="1976438" cy="1976437"/>
            </a:xfrm>
            <a:prstGeom prst="rect">
              <a:avLst/>
            </a:prstGeom>
            <a:noFill/>
            <a:ln w="38100" cap="flat" cmpd="sng">
              <a:solidFill>
                <a:schemeClr val="bg1"/>
              </a:solidFill>
              <a:prstDash val="solid"/>
              <a:miter/>
              <a:headEnd type="none" w="med" len="med"/>
              <a:tailEnd type="none" w="med" len="med"/>
            </a:ln>
          </p:spPr>
        </p:pic>
        <p:pic>
          <p:nvPicPr>
            <p:cNvPr id="3078" name="图片 13"/>
            <p:cNvPicPr>
              <a:picLocks noChangeAspect="1"/>
            </p:cNvPicPr>
            <p:nvPr/>
          </p:nvPicPr>
          <p:blipFill>
            <a:blip r:embed="rId4"/>
            <a:stretch>
              <a:fillRect/>
            </a:stretch>
          </p:blipFill>
          <p:spPr>
            <a:xfrm>
              <a:off x="3398838" y="1690688"/>
              <a:ext cx="1976437" cy="1976437"/>
            </a:xfrm>
            <a:prstGeom prst="rect">
              <a:avLst/>
            </a:prstGeom>
            <a:noFill/>
            <a:ln w="38100" cap="flat" cmpd="sng">
              <a:solidFill>
                <a:schemeClr val="bg1"/>
              </a:solidFill>
              <a:prstDash val="solid"/>
              <a:miter/>
              <a:headEnd type="none" w="med" len="med"/>
              <a:tailEnd type="none" w="med" len="med"/>
            </a:ln>
          </p:spPr>
        </p:pic>
        <p:sp>
          <p:nvSpPr>
            <p:cNvPr id="7" name="文本框 5"/>
            <p:cNvSpPr txBox="1">
              <a:spLocks noChangeArrowheads="1"/>
            </p:cNvSpPr>
            <p:nvPr/>
          </p:nvSpPr>
          <p:spPr bwMode="auto">
            <a:xfrm>
              <a:off x="3398838" y="3786188"/>
              <a:ext cx="19764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公众号</a:t>
              </a:r>
              <a:r>
                <a:rPr kumimoji="0" lang="en-US" altLang="zh-CN"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  hsdf_ppt</a:t>
              </a:r>
              <a:endPar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文本框 6"/>
            <p:cNvSpPr txBox="1">
              <a:spLocks noChangeArrowheads="1"/>
            </p:cNvSpPr>
            <p:nvPr/>
          </p:nvSpPr>
          <p:spPr bwMode="auto">
            <a:xfrm>
              <a:off x="6816725" y="3786188"/>
              <a:ext cx="19764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微博</a:t>
              </a:r>
              <a:r>
                <a:rPr kumimoji="0" lang="en-US" altLang="zh-CN"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灰色</a:t>
              </a:r>
              <a:r>
                <a:rPr kumimoji="0" lang="en-US" altLang="zh-CN"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_</a:t>
              </a: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风</a:t>
              </a:r>
              <a:endPar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3081" name="图片 7"/>
            <p:cNvPicPr>
              <a:picLocks noChangeAspect="1"/>
            </p:cNvPicPr>
            <p:nvPr/>
          </p:nvPicPr>
          <p:blipFill>
            <a:blip r:embed="rId5"/>
            <a:stretch>
              <a:fillRect/>
            </a:stretch>
          </p:blipFill>
          <p:spPr>
            <a:xfrm>
              <a:off x="2927350" y="1196975"/>
              <a:ext cx="750888" cy="749300"/>
            </a:xfrm>
            <a:prstGeom prst="rect">
              <a:avLst/>
            </a:prstGeom>
            <a:noFill/>
            <a:ln w="9525">
              <a:noFill/>
            </a:ln>
          </p:spPr>
        </p:pic>
        <p:pic>
          <p:nvPicPr>
            <p:cNvPr id="3082" name="图片 1"/>
            <p:cNvPicPr>
              <a:picLocks noChangeAspect="1"/>
            </p:cNvPicPr>
            <p:nvPr/>
          </p:nvPicPr>
          <p:blipFill>
            <a:blip r:embed="rId6"/>
            <a:stretch>
              <a:fillRect/>
            </a:stretch>
          </p:blipFill>
          <p:spPr>
            <a:xfrm>
              <a:off x="6506670" y="1306051"/>
              <a:ext cx="560881" cy="457240"/>
            </a:xfrm>
            <a:prstGeom prst="rect">
              <a:avLst/>
            </a:prstGeom>
            <a:noFill/>
            <a:ln w="9525">
              <a:noFill/>
            </a:ln>
          </p:spPr>
        </p:pic>
      </p:gr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p:cNvPicPr>
          <p:nvPr userDrawn="1"/>
        </p:nvPicPr>
        <p:blipFill>
          <a:blip r:embed="rId6"/>
          <a:stretch>
            <a:fillRect/>
          </a:stretch>
        </p:blipFill>
        <p:spPr>
          <a:xfrm>
            <a:off x="0" y="0"/>
            <a:ext cx="12192000" cy="6858000"/>
          </a:xfrm>
          <a:prstGeom prst="rect">
            <a:avLst/>
          </a:prstGeom>
          <a:noFill/>
          <a:ln w="9525">
            <a:noFill/>
          </a:ln>
        </p:spPr>
      </p:pic>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buFontTx/>
              <a:buNone/>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hyperlink" Target="https://baike.baidu.com/item/%E5%B8%95%E7%B4%AF%E6%89%98%E6%9C%80%E4%BC%98" TargetMode="External"/><Relationship Id="rId1" Type="http://schemas.openxmlformats.org/officeDocument/2006/relationships/hyperlink" Target="https://baike.baidu.com/item/%E7%BA%B3%E4%BB%80%E5%9D%87%E8%A1%A1"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GI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12.jpeg"/><Relationship Id="rId2" Type="http://schemas.openxmlformats.org/officeDocument/2006/relationships/image" Target="../media/image11.w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hyperlink" Target="https://baike.baidu.com/item/%E8%AF%BA%E8%B4%9D%E5%B0%94%E7%BB%8F%E6%B5%8E%E5%AD%A6%E5%A5%96" TargetMode="External"/><Relationship Id="rId2" Type="http://schemas.openxmlformats.org/officeDocument/2006/relationships/hyperlink" Target="https://baike.baidu.com/item/%E8%8E%B1%E5%9B%A0%E5%93%88%E5%BE%B7%C2%B7%E6%B3%BD%E5%B0%94%E8%85%BE" TargetMode="External"/><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图片 2"/>
          <p:cNvPicPr>
            <a:picLocks noChangeAspect="1"/>
          </p:cNvPicPr>
          <p:nvPr/>
        </p:nvPicPr>
        <p:blipFill>
          <a:blip r:embed="rId1"/>
          <a:stretch>
            <a:fillRect/>
          </a:stretch>
        </p:blipFill>
        <p:spPr>
          <a:xfrm>
            <a:off x="-14287" y="0"/>
            <a:ext cx="12201525" cy="6858000"/>
          </a:xfrm>
          <a:prstGeom prst="rect">
            <a:avLst/>
          </a:prstGeom>
          <a:noFill/>
          <a:ln w="9525">
            <a:noFill/>
          </a:ln>
        </p:spPr>
      </p:pic>
      <p:sp>
        <p:nvSpPr>
          <p:cNvPr id="4" name="矩形 3"/>
          <p:cNvSpPr/>
          <p:nvPr/>
        </p:nvSpPr>
        <p:spPr>
          <a:xfrm>
            <a:off x="4763" y="0"/>
            <a:ext cx="12192000" cy="6858000"/>
          </a:xfrm>
          <a:prstGeom prst="rect">
            <a:avLst/>
          </a:prstGeom>
          <a:solidFill>
            <a:srgbClr val="000E2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4" name="文本框 4"/>
          <p:cNvSpPr txBox="1"/>
          <p:nvPr/>
        </p:nvSpPr>
        <p:spPr>
          <a:xfrm>
            <a:off x="4388803" y="2222500"/>
            <a:ext cx="3414395" cy="1014730"/>
          </a:xfrm>
          <a:prstGeom prst="rect">
            <a:avLst/>
          </a:prstGeom>
          <a:noFill/>
          <a:ln w="9525">
            <a:noFill/>
          </a:ln>
        </p:spPr>
        <p:txBody>
          <a:bodyPr wrap="none">
            <a:spAutoFit/>
          </a:bodyPr>
          <a:p>
            <a:pPr algn="ctr" eaLnBrk="1" hangingPunct="1"/>
            <a:r>
              <a:rPr lang="zh-CN" altLang="en-US" sz="6000" dirty="0">
                <a:solidFill>
                  <a:schemeClr val="bg1"/>
                </a:solidFill>
                <a:latin typeface="微软雅黑" panose="020B0503020204020204" pitchFamily="34" charset="-122"/>
                <a:sym typeface="+mn-ea"/>
              </a:rPr>
              <a:t>约翰·纳什</a:t>
            </a:r>
            <a:endParaRPr lang="zh-CN" altLang="en-US" sz="6000" dirty="0">
              <a:solidFill>
                <a:schemeClr val="bg1"/>
              </a:solidFill>
              <a:latin typeface="微软雅黑" panose="020B0503020204020204" pitchFamily="34" charset="-122"/>
              <a:sym typeface="+mn-ea"/>
            </a:endParaRPr>
          </a:p>
        </p:txBody>
      </p:sp>
      <p:sp>
        <p:nvSpPr>
          <p:cNvPr id="6" name="矩形 5"/>
          <p:cNvSpPr/>
          <p:nvPr>
            <p:custDataLst>
              <p:tags r:id="rId2"/>
            </p:custDataLst>
          </p:nvPr>
        </p:nvSpPr>
        <p:spPr>
          <a:xfrm>
            <a:off x="1533525" y="3213100"/>
            <a:ext cx="9115425" cy="4635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bg1">
                    <a:lumMod val="75000"/>
                  </a:schemeClr>
                </a:solidFill>
                <a:effectLst/>
                <a:uLnTx/>
                <a:uFillTx/>
                <a:latin typeface="+mn-ea"/>
                <a:ea typeface="+mn-ea"/>
                <a:cs typeface="+mn-cs"/>
                <a:sym typeface="+mn-ea"/>
              </a:rPr>
              <a:t>                                  ——</a:t>
            </a:r>
            <a:r>
              <a:rPr kumimoji="0" lang="zh-CN" altLang="en-US" sz="2400" b="0" i="0" u="none" strike="noStrike" kern="1200" cap="none" spc="0" normalizeH="0" baseline="0" noProof="0">
                <a:ln>
                  <a:noFill/>
                </a:ln>
                <a:solidFill>
                  <a:schemeClr val="bg1">
                    <a:lumMod val="75000"/>
                  </a:schemeClr>
                </a:solidFill>
                <a:effectLst/>
                <a:uLnTx/>
                <a:uFillTx/>
                <a:latin typeface="+mn-ea"/>
                <a:ea typeface="+mn-ea"/>
                <a:cs typeface="+mn-cs"/>
                <a:sym typeface="+mn-ea"/>
              </a:rPr>
              <a:t>伟大的疯狂</a:t>
            </a:r>
            <a:endParaRPr kumimoji="0" lang="zh-CN" altLang="en-US" sz="2400" b="0" i="0" u="none" strike="noStrike" kern="1200" cap="none" spc="0" normalizeH="0" baseline="0" noProof="0">
              <a:ln>
                <a:noFill/>
              </a:ln>
              <a:solidFill>
                <a:schemeClr val="bg1">
                  <a:lumMod val="75000"/>
                </a:schemeClr>
              </a:solidFill>
              <a:effectLst/>
              <a:uLnTx/>
              <a:uFillTx/>
              <a:latin typeface="+mn-ea"/>
              <a:ea typeface="+mn-ea"/>
              <a:cs typeface="+mn-cs"/>
              <a:sym typeface="+mn-ea"/>
            </a:endParaRPr>
          </a:p>
        </p:txBody>
      </p:sp>
      <p:sp>
        <p:nvSpPr>
          <p:cNvPr id="7" name="椭圆 6"/>
          <p:cNvSpPr/>
          <p:nvPr/>
        </p:nvSpPr>
        <p:spPr>
          <a:xfrm>
            <a:off x="5495925" y="738188"/>
            <a:ext cx="1190625" cy="119062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任意多边形 7"/>
          <p:cNvSpPr/>
          <p:nvPr/>
        </p:nvSpPr>
        <p:spPr>
          <a:xfrm>
            <a:off x="-4762" y="442595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4763" y="47879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9" name="Freeform 33"/>
          <p:cNvSpPr>
            <a:spLocks noEditPoints="1"/>
          </p:cNvSpPr>
          <p:nvPr/>
        </p:nvSpPr>
        <p:spPr>
          <a:xfrm>
            <a:off x="5868988" y="962025"/>
            <a:ext cx="444500" cy="742950"/>
          </a:xfrm>
          <a:custGeom>
            <a:avLst/>
            <a:gdLst/>
            <a:ahLst/>
            <a:cxnLst>
              <a:cxn ang="0">
                <a:pos x="378157" y="70090"/>
              </a:cxn>
              <a:cxn ang="0">
                <a:pos x="411328" y="357457"/>
              </a:cxn>
              <a:cxn ang="0">
                <a:pos x="338351" y="455583"/>
              </a:cxn>
              <a:cxn ang="0">
                <a:pos x="364888" y="455583"/>
              </a:cxn>
              <a:cxn ang="0">
                <a:pos x="378157" y="511654"/>
              </a:cxn>
              <a:cxn ang="0">
                <a:pos x="371522" y="553708"/>
              </a:cxn>
              <a:cxn ang="0">
                <a:pos x="378157" y="602771"/>
              </a:cxn>
              <a:cxn ang="0">
                <a:pos x="364888" y="651833"/>
              </a:cxn>
              <a:cxn ang="0">
                <a:pos x="99515" y="679869"/>
              </a:cxn>
              <a:cxn ang="0">
                <a:pos x="79612" y="658842"/>
              </a:cxn>
              <a:cxn ang="0">
                <a:pos x="79612" y="581744"/>
              </a:cxn>
              <a:cxn ang="0">
                <a:pos x="79612" y="574735"/>
              </a:cxn>
              <a:cxn ang="0">
                <a:pos x="79612" y="497636"/>
              </a:cxn>
              <a:cxn ang="0">
                <a:pos x="92881" y="483618"/>
              </a:cxn>
              <a:cxn ang="0">
                <a:pos x="106149" y="434556"/>
              </a:cxn>
              <a:cxn ang="0">
                <a:pos x="0" y="238305"/>
              </a:cxn>
              <a:cxn ang="0">
                <a:pos x="218933" y="0"/>
              </a:cxn>
              <a:cxn ang="0">
                <a:pos x="185761" y="280358"/>
              </a:cxn>
              <a:cxn ang="0">
                <a:pos x="199030" y="273350"/>
              </a:cxn>
              <a:cxn ang="0">
                <a:pos x="218933" y="287367"/>
              </a:cxn>
              <a:cxn ang="0">
                <a:pos x="238836" y="273350"/>
              </a:cxn>
              <a:cxn ang="0">
                <a:pos x="258739" y="287367"/>
              </a:cxn>
              <a:cxn ang="0">
                <a:pos x="285276" y="266341"/>
              </a:cxn>
              <a:cxn ang="0">
                <a:pos x="258739" y="357457"/>
              </a:cxn>
              <a:cxn ang="0">
                <a:pos x="291910" y="462592"/>
              </a:cxn>
              <a:cxn ang="0">
                <a:pos x="291910" y="406520"/>
              </a:cxn>
              <a:cxn ang="0">
                <a:pos x="371522" y="329421"/>
              </a:cxn>
              <a:cxn ang="0">
                <a:pos x="344985" y="105134"/>
              </a:cxn>
              <a:cxn ang="0">
                <a:pos x="92881" y="105134"/>
              </a:cxn>
              <a:cxn ang="0">
                <a:pos x="72978" y="329421"/>
              </a:cxn>
              <a:cxn ang="0">
                <a:pos x="152590" y="406520"/>
              </a:cxn>
              <a:cxn ang="0">
                <a:pos x="152590" y="469600"/>
              </a:cxn>
              <a:cxn ang="0">
                <a:pos x="192396" y="357457"/>
              </a:cxn>
              <a:cxn ang="0">
                <a:pos x="165858" y="266341"/>
              </a:cxn>
              <a:cxn ang="0">
                <a:pos x="265373" y="294376"/>
              </a:cxn>
              <a:cxn ang="0">
                <a:pos x="238836" y="287367"/>
              </a:cxn>
              <a:cxn ang="0">
                <a:pos x="199030" y="287367"/>
              </a:cxn>
              <a:cxn ang="0">
                <a:pos x="179127" y="294376"/>
              </a:cxn>
              <a:cxn ang="0">
                <a:pos x="212299" y="350448"/>
              </a:cxn>
              <a:cxn ang="0">
                <a:pos x="212299" y="469600"/>
              </a:cxn>
              <a:cxn ang="0">
                <a:pos x="232201" y="357457"/>
              </a:cxn>
              <a:cxn ang="0">
                <a:pos x="232201" y="350448"/>
              </a:cxn>
              <a:cxn ang="0">
                <a:pos x="285276" y="672860"/>
              </a:cxn>
              <a:cxn ang="0">
                <a:pos x="225567" y="742950"/>
              </a:cxn>
              <a:cxn ang="0">
                <a:pos x="285276" y="672860"/>
              </a:cxn>
              <a:cxn ang="0">
                <a:pos x="112784" y="616789"/>
              </a:cxn>
              <a:cxn ang="0">
                <a:pos x="112784" y="623798"/>
              </a:cxn>
              <a:cxn ang="0">
                <a:pos x="331716" y="602771"/>
              </a:cxn>
              <a:cxn ang="0">
                <a:pos x="331716" y="511654"/>
              </a:cxn>
              <a:cxn ang="0">
                <a:pos x="112784" y="532681"/>
              </a:cxn>
              <a:cxn ang="0">
                <a:pos x="331716" y="518663"/>
              </a:cxn>
              <a:cxn ang="0">
                <a:pos x="331716" y="511654"/>
              </a:cxn>
            </a:cxnLst>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alpha val="100000"/>
            </a:schemeClr>
          </a:solidFill>
          <a:ln w="9525">
            <a:noFill/>
          </a:ln>
        </p:spPr>
        <p:txBody>
          <a:bodyPr/>
          <a:p>
            <a:endParaRPr lang="zh-CN" altLang="en-US"/>
          </a:p>
        </p:txBody>
      </p:sp>
      <p:sp>
        <p:nvSpPr>
          <p:cNvPr id="5131" name="文本框 11"/>
          <p:cNvSpPr txBox="1"/>
          <p:nvPr/>
        </p:nvSpPr>
        <p:spPr>
          <a:xfrm>
            <a:off x="7038340" y="5645150"/>
            <a:ext cx="2922905" cy="460375"/>
          </a:xfrm>
          <a:prstGeom prst="rect">
            <a:avLst/>
          </a:prstGeom>
          <a:noFill/>
          <a:ln w="9525">
            <a:noFill/>
          </a:ln>
        </p:spPr>
        <p:txBody>
          <a:bodyPr wrap="square">
            <a:spAutoFit/>
          </a:bodyPr>
          <a:p>
            <a:pPr eaLnBrk="1" hangingPunct="1"/>
            <a:r>
              <a:rPr lang="zh-CN" altLang="en-US" sz="2400" dirty="0">
                <a:latin typeface="Calibri" panose="020F0502020204030204" pitchFamily="34" charset="0"/>
              </a:rPr>
              <a:t>答辩：第四小组</a:t>
            </a:r>
            <a:endParaRPr lang="zh-CN" altLang="en-US" sz="2400" dirty="0">
              <a:latin typeface="Calibri" panose="020F0502020204030204" pitchFamily="34" charset="0"/>
            </a:endParaRPr>
          </a:p>
        </p:txBody>
      </p:sp>
      <p:sp>
        <p:nvSpPr>
          <p:cNvPr id="14" name="Freeform 74"/>
          <p:cNvSpPr>
            <a:spLocks noEditPoints="1"/>
          </p:cNvSpPr>
          <p:nvPr/>
        </p:nvSpPr>
        <p:spPr bwMode="auto">
          <a:xfrm>
            <a:off x="4184015" y="5384800"/>
            <a:ext cx="751840" cy="981075"/>
          </a:xfrm>
          <a:custGeom>
            <a:avLst/>
            <a:gdLst>
              <a:gd name="T0" fmla="*/ 16 w 91"/>
              <a:gd name="T1" fmla="*/ 108 h 118"/>
              <a:gd name="T2" fmla="*/ 12 w 91"/>
              <a:gd name="T3" fmla="*/ 108 h 118"/>
              <a:gd name="T4" fmla="*/ 2 w 91"/>
              <a:gd name="T5" fmla="*/ 92 h 118"/>
              <a:gd name="T6" fmla="*/ 9 w 91"/>
              <a:gd name="T7" fmla="*/ 65 h 118"/>
              <a:gd name="T8" fmla="*/ 15 w 91"/>
              <a:gd name="T9" fmla="*/ 54 h 118"/>
              <a:gd name="T10" fmla="*/ 15 w 91"/>
              <a:gd name="T11" fmla="*/ 54 h 118"/>
              <a:gd name="T12" fmla="*/ 16 w 91"/>
              <a:gd name="T13" fmla="*/ 54 h 118"/>
              <a:gd name="T14" fmla="*/ 32 w 91"/>
              <a:gd name="T15" fmla="*/ 50 h 118"/>
              <a:gd name="T16" fmla="*/ 35 w 91"/>
              <a:gd name="T17" fmla="*/ 52 h 118"/>
              <a:gd name="T18" fmla="*/ 43 w 91"/>
              <a:gd name="T19" fmla="*/ 71 h 118"/>
              <a:gd name="T20" fmla="*/ 19 w 91"/>
              <a:gd name="T21" fmla="*/ 71 h 118"/>
              <a:gd name="T22" fmla="*/ 16 w 91"/>
              <a:gd name="T23" fmla="*/ 74 h 118"/>
              <a:gd name="T24" fmla="*/ 16 w 91"/>
              <a:gd name="T25" fmla="*/ 108 h 118"/>
              <a:gd name="T26" fmla="*/ 21 w 91"/>
              <a:gd name="T27" fmla="*/ 76 h 118"/>
              <a:gd name="T28" fmla="*/ 21 w 91"/>
              <a:gd name="T29" fmla="*/ 107 h 118"/>
              <a:gd name="T30" fmla="*/ 71 w 91"/>
              <a:gd name="T31" fmla="*/ 107 h 118"/>
              <a:gd name="T32" fmla="*/ 71 w 91"/>
              <a:gd name="T33" fmla="*/ 76 h 118"/>
              <a:gd name="T34" fmla="*/ 21 w 91"/>
              <a:gd name="T35" fmla="*/ 76 h 118"/>
              <a:gd name="T36" fmla="*/ 29 w 91"/>
              <a:gd name="T37" fmla="*/ 33 h 118"/>
              <a:gd name="T38" fmla="*/ 30 w 91"/>
              <a:gd name="T39" fmla="*/ 17 h 118"/>
              <a:gd name="T40" fmla="*/ 48 w 91"/>
              <a:gd name="T41" fmla="*/ 17 h 118"/>
              <a:gd name="T42" fmla="*/ 58 w 91"/>
              <a:gd name="T43" fmla="*/ 20 h 118"/>
              <a:gd name="T44" fmla="*/ 59 w 91"/>
              <a:gd name="T45" fmla="*/ 33 h 118"/>
              <a:gd name="T46" fmla="*/ 64 w 91"/>
              <a:gd name="T47" fmla="*/ 26 h 118"/>
              <a:gd name="T48" fmla="*/ 62 w 91"/>
              <a:gd name="T49" fmla="*/ 9 h 118"/>
              <a:gd name="T50" fmla="*/ 48 w 91"/>
              <a:gd name="T51" fmla="*/ 3 h 118"/>
              <a:gd name="T52" fmla="*/ 27 w 91"/>
              <a:gd name="T53" fmla="*/ 7 h 118"/>
              <a:gd name="T54" fmla="*/ 25 w 91"/>
              <a:gd name="T55" fmla="*/ 29 h 118"/>
              <a:gd name="T56" fmla="*/ 29 w 91"/>
              <a:gd name="T57" fmla="*/ 33 h 118"/>
              <a:gd name="T58" fmla="*/ 14 w 91"/>
              <a:gd name="T59" fmla="*/ 112 h 118"/>
              <a:gd name="T60" fmla="*/ 78 w 91"/>
              <a:gd name="T61" fmla="*/ 112 h 118"/>
              <a:gd name="T62" fmla="*/ 74 w 91"/>
              <a:gd name="T63" fmla="*/ 118 h 118"/>
              <a:gd name="T64" fmla="*/ 17 w 91"/>
              <a:gd name="T65" fmla="*/ 118 h 118"/>
              <a:gd name="T66" fmla="*/ 14 w 91"/>
              <a:gd name="T67" fmla="*/ 112 h 118"/>
              <a:gd name="T68" fmla="*/ 81 w 91"/>
              <a:gd name="T69" fmla="*/ 65 h 118"/>
              <a:gd name="T70" fmla="*/ 88 w 91"/>
              <a:gd name="T71" fmla="*/ 92 h 118"/>
              <a:gd name="T72" fmla="*/ 79 w 91"/>
              <a:gd name="T73" fmla="*/ 108 h 118"/>
              <a:gd name="T74" fmla="*/ 76 w 91"/>
              <a:gd name="T75" fmla="*/ 108 h 118"/>
              <a:gd name="T76" fmla="*/ 76 w 91"/>
              <a:gd name="T77" fmla="*/ 75 h 118"/>
              <a:gd name="T78" fmla="*/ 72 w 91"/>
              <a:gd name="T79" fmla="*/ 71 h 118"/>
              <a:gd name="T80" fmla="*/ 48 w 91"/>
              <a:gd name="T81" fmla="*/ 71 h 118"/>
              <a:gd name="T82" fmla="*/ 56 w 91"/>
              <a:gd name="T83" fmla="*/ 52 h 118"/>
              <a:gd name="T84" fmla="*/ 59 w 91"/>
              <a:gd name="T85" fmla="*/ 50 h 118"/>
              <a:gd name="T86" fmla="*/ 75 w 91"/>
              <a:gd name="T87" fmla="*/ 54 h 118"/>
              <a:gd name="T88" fmla="*/ 76 w 91"/>
              <a:gd name="T89" fmla="*/ 54 h 118"/>
              <a:gd name="T90" fmla="*/ 76 w 91"/>
              <a:gd name="T91" fmla="*/ 55 h 118"/>
              <a:gd name="T92" fmla="*/ 81 w 91"/>
              <a:gd name="T93" fmla="*/ 6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18">
                <a:moveTo>
                  <a:pt x="16" y="108"/>
                </a:moveTo>
                <a:cubicBezTo>
                  <a:pt x="12" y="108"/>
                  <a:pt x="12" y="108"/>
                  <a:pt x="12" y="108"/>
                </a:cubicBezTo>
                <a:cubicBezTo>
                  <a:pt x="1" y="108"/>
                  <a:pt x="0" y="101"/>
                  <a:pt x="2" y="92"/>
                </a:cubicBezTo>
                <a:cubicBezTo>
                  <a:pt x="9" y="65"/>
                  <a:pt x="9" y="65"/>
                  <a:pt x="9" y="65"/>
                </a:cubicBezTo>
                <a:cubicBezTo>
                  <a:pt x="10" y="61"/>
                  <a:pt x="12" y="57"/>
                  <a:pt x="15" y="54"/>
                </a:cubicBezTo>
                <a:cubicBezTo>
                  <a:pt x="15" y="54"/>
                  <a:pt x="15" y="54"/>
                  <a:pt x="15" y="54"/>
                </a:cubicBezTo>
                <a:cubicBezTo>
                  <a:pt x="16" y="54"/>
                  <a:pt x="16" y="54"/>
                  <a:pt x="16" y="54"/>
                </a:cubicBezTo>
                <a:cubicBezTo>
                  <a:pt x="32" y="50"/>
                  <a:pt x="32" y="50"/>
                  <a:pt x="32" y="50"/>
                </a:cubicBezTo>
                <a:cubicBezTo>
                  <a:pt x="35" y="52"/>
                  <a:pt x="35" y="52"/>
                  <a:pt x="35" y="52"/>
                </a:cubicBezTo>
                <a:cubicBezTo>
                  <a:pt x="43" y="71"/>
                  <a:pt x="43" y="71"/>
                  <a:pt x="43" y="71"/>
                </a:cubicBezTo>
                <a:cubicBezTo>
                  <a:pt x="19" y="71"/>
                  <a:pt x="19" y="71"/>
                  <a:pt x="19" y="71"/>
                </a:cubicBezTo>
                <a:cubicBezTo>
                  <a:pt x="16" y="74"/>
                  <a:pt x="16" y="74"/>
                  <a:pt x="16" y="74"/>
                </a:cubicBezTo>
                <a:cubicBezTo>
                  <a:pt x="16" y="108"/>
                  <a:pt x="16" y="108"/>
                  <a:pt x="16" y="108"/>
                </a:cubicBezTo>
                <a:close/>
                <a:moveTo>
                  <a:pt x="21" y="76"/>
                </a:moveTo>
                <a:cubicBezTo>
                  <a:pt x="21" y="107"/>
                  <a:pt x="21" y="107"/>
                  <a:pt x="21" y="107"/>
                </a:cubicBezTo>
                <a:cubicBezTo>
                  <a:pt x="71" y="107"/>
                  <a:pt x="71" y="107"/>
                  <a:pt x="71" y="107"/>
                </a:cubicBezTo>
                <a:cubicBezTo>
                  <a:pt x="71" y="76"/>
                  <a:pt x="71" y="76"/>
                  <a:pt x="71" y="76"/>
                </a:cubicBezTo>
                <a:cubicBezTo>
                  <a:pt x="21" y="76"/>
                  <a:pt x="21" y="76"/>
                  <a:pt x="21" y="76"/>
                </a:cubicBezTo>
                <a:close/>
                <a:moveTo>
                  <a:pt x="29" y="33"/>
                </a:moveTo>
                <a:cubicBezTo>
                  <a:pt x="29" y="26"/>
                  <a:pt x="28" y="24"/>
                  <a:pt x="30" y="17"/>
                </a:cubicBezTo>
                <a:cubicBezTo>
                  <a:pt x="34" y="20"/>
                  <a:pt x="44" y="18"/>
                  <a:pt x="48" y="17"/>
                </a:cubicBezTo>
                <a:cubicBezTo>
                  <a:pt x="50" y="20"/>
                  <a:pt x="54" y="21"/>
                  <a:pt x="58" y="20"/>
                </a:cubicBezTo>
                <a:cubicBezTo>
                  <a:pt x="59" y="25"/>
                  <a:pt x="59" y="26"/>
                  <a:pt x="59" y="33"/>
                </a:cubicBezTo>
                <a:cubicBezTo>
                  <a:pt x="59" y="33"/>
                  <a:pt x="63" y="30"/>
                  <a:pt x="64" y="26"/>
                </a:cubicBezTo>
                <a:cubicBezTo>
                  <a:pt x="64" y="23"/>
                  <a:pt x="63" y="11"/>
                  <a:pt x="62" y="9"/>
                </a:cubicBezTo>
                <a:cubicBezTo>
                  <a:pt x="60" y="5"/>
                  <a:pt x="56" y="2"/>
                  <a:pt x="48" y="3"/>
                </a:cubicBezTo>
                <a:cubicBezTo>
                  <a:pt x="40" y="0"/>
                  <a:pt x="31" y="3"/>
                  <a:pt x="27" y="7"/>
                </a:cubicBezTo>
                <a:cubicBezTo>
                  <a:pt x="25" y="9"/>
                  <a:pt x="23" y="27"/>
                  <a:pt x="25" y="29"/>
                </a:cubicBezTo>
                <a:cubicBezTo>
                  <a:pt x="27" y="32"/>
                  <a:pt x="29" y="33"/>
                  <a:pt x="29" y="33"/>
                </a:cubicBezTo>
                <a:close/>
                <a:moveTo>
                  <a:pt x="14" y="112"/>
                </a:moveTo>
                <a:cubicBezTo>
                  <a:pt x="78" y="112"/>
                  <a:pt x="78" y="112"/>
                  <a:pt x="78" y="112"/>
                </a:cubicBezTo>
                <a:cubicBezTo>
                  <a:pt x="74" y="118"/>
                  <a:pt x="74" y="118"/>
                  <a:pt x="74" y="118"/>
                </a:cubicBezTo>
                <a:cubicBezTo>
                  <a:pt x="17" y="118"/>
                  <a:pt x="17" y="118"/>
                  <a:pt x="17" y="118"/>
                </a:cubicBezTo>
                <a:cubicBezTo>
                  <a:pt x="14" y="112"/>
                  <a:pt x="14" y="112"/>
                  <a:pt x="14" y="112"/>
                </a:cubicBezTo>
                <a:close/>
                <a:moveTo>
                  <a:pt x="81" y="65"/>
                </a:moveTo>
                <a:cubicBezTo>
                  <a:pt x="88" y="92"/>
                  <a:pt x="88" y="92"/>
                  <a:pt x="88" y="92"/>
                </a:cubicBezTo>
                <a:cubicBezTo>
                  <a:pt x="91" y="101"/>
                  <a:pt x="89" y="108"/>
                  <a:pt x="79" y="108"/>
                </a:cubicBezTo>
                <a:cubicBezTo>
                  <a:pt x="76" y="108"/>
                  <a:pt x="76" y="108"/>
                  <a:pt x="76" y="108"/>
                </a:cubicBezTo>
                <a:cubicBezTo>
                  <a:pt x="76" y="75"/>
                  <a:pt x="76" y="75"/>
                  <a:pt x="76" y="75"/>
                </a:cubicBezTo>
                <a:cubicBezTo>
                  <a:pt x="72" y="71"/>
                  <a:pt x="72" y="71"/>
                  <a:pt x="72" y="71"/>
                </a:cubicBezTo>
                <a:cubicBezTo>
                  <a:pt x="48" y="71"/>
                  <a:pt x="48" y="71"/>
                  <a:pt x="48" y="71"/>
                </a:cubicBezTo>
                <a:cubicBezTo>
                  <a:pt x="56" y="52"/>
                  <a:pt x="56" y="52"/>
                  <a:pt x="56" y="52"/>
                </a:cubicBezTo>
                <a:cubicBezTo>
                  <a:pt x="59" y="50"/>
                  <a:pt x="59" y="50"/>
                  <a:pt x="59" y="50"/>
                </a:cubicBezTo>
                <a:cubicBezTo>
                  <a:pt x="75" y="54"/>
                  <a:pt x="75" y="54"/>
                  <a:pt x="75" y="54"/>
                </a:cubicBezTo>
                <a:cubicBezTo>
                  <a:pt x="76" y="54"/>
                  <a:pt x="76" y="54"/>
                  <a:pt x="76" y="54"/>
                </a:cubicBezTo>
                <a:cubicBezTo>
                  <a:pt x="76" y="55"/>
                  <a:pt x="76" y="55"/>
                  <a:pt x="76" y="55"/>
                </a:cubicBezTo>
                <a:cubicBezTo>
                  <a:pt x="79" y="58"/>
                  <a:pt x="80" y="61"/>
                  <a:pt x="81" y="65"/>
                </a:cubicBezTo>
                <a:close/>
              </a:path>
            </a:pathLst>
          </a:custGeom>
          <a:solidFill>
            <a:schemeClr val="tx2">
              <a:lumMod val="50000"/>
            </a:schemeClr>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2" nodeType="withEffect">
                                  <p:stCondLst>
                                    <p:cond delay="0"/>
                                  </p:stCondLst>
                                  <p:childTnLst>
                                    <p:set>
                                      <p:cBhvr>
                                        <p:cTn id="6" dur="1" fill="hold">
                                          <p:stCondLst>
                                            <p:cond delay="0"/>
                                          </p:stCondLst>
                                        </p:cTn>
                                        <p:tgtEl>
                                          <p:spTgt spid="5124"/>
                                        </p:tgtEl>
                                        <p:attrNameLst>
                                          <p:attrName>style.visibility</p:attrName>
                                        </p:attrNameLst>
                                      </p:cBhvr>
                                      <p:to>
                                        <p:strVal val="visible"/>
                                      </p:to>
                                    </p:set>
                                    <p:anim to="" calcmode="lin" valueType="num">
                                      <p:cBhvr>
                                        <p:cTn id="7" dur="300" fill="hold">
                                          <p:stCondLst>
                                            <p:cond delay="0"/>
                                          </p:stCondLst>
                                        </p:cTn>
                                        <p:tgtEl>
                                          <p:spTgt spid="5124"/>
                                        </p:tgtEl>
                                        <p:attrNameLst>
                                          <p:attrName>ppt_y</p:attrName>
                                        </p:attrNameLst>
                                      </p:cBhvr>
                                      <p:tavLst>
                                        <p:tav tm="0">
                                          <p:val>
                                            <p:strVal val="0-ppt_h/1.5"/>
                                          </p:val>
                                        </p:tav>
                                        <p:tav tm="100000">
                                          <p:val>
                                            <p:strVal val="#ppt_y"/>
                                          </p:val>
                                        </p:tav>
                                      </p:tavLst>
                                    </p:anim>
                                  </p:childTnLst>
                                </p:cTn>
                              </p:par>
                              <p:par>
                                <p:cTn id="8" presetID="0" presetClass="entr" presetSubtype="0" accel="50000" fill="hold" grpId="2" nodeType="withEffect">
                                  <p:stCondLst>
                                    <p:cond delay="0"/>
                                  </p:stCondLst>
                                  <p:childTnLst>
                                    <p:set>
                                      <p:cBhvr>
                                        <p:cTn id="9" dur="1" fill="hold">
                                          <p:stCondLst>
                                            <p:cond delay="0"/>
                                          </p:stCondLst>
                                        </p:cTn>
                                        <p:tgtEl>
                                          <p:spTgt spid="6"/>
                                        </p:tgtEl>
                                        <p:attrNameLst>
                                          <p:attrName>style.visibility</p:attrName>
                                        </p:attrNameLst>
                                      </p:cBhvr>
                                      <p:to>
                                        <p:strVal val="visible"/>
                                      </p:to>
                                    </p:set>
                                    <p:anim to="" calcmode="lin" valueType="num">
                                      <p:cBhvr>
                                        <p:cTn id="10" dur="300" fill="hold">
                                          <p:stCondLst>
                                            <p:cond delay="0"/>
                                          </p:stCondLst>
                                        </p:cTn>
                                        <p:tgtEl>
                                          <p:spTgt spid="6"/>
                                        </p:tgtEl>
                                        <p:attrNameLst>
                                          <p:attrName>ppt_y</p:attrName>
                                        </p:attrNameLst>
                                      </p:cBhvr>
                                      <p:tavLst>
                                        <p:tav tm="0">
                                          <p:val>
                                            <p:strVal val="0-ppt_h/1.5"/>
                                          </p:val>
                                        </p:tav>
                                        <p:tav tm="100000">
                                          <p:val>
                                            <p:strVal val="#ppt_y"/>
                                          </p:val>
                                        </p:tav>
                                      </p:tavLst>
                                    </p:anim>
                                  </p:childTnLst>
                                </p:cTn>
                              </p:par>
                            </p:childTnLst>
                          </p:cTn>
                        </p:par>
                        <p:par>
                          <p:cTn id="11" fill="hold">
                            <p:stCondLst>
                              <p:cond delay="500"/>
                            </p:stCondLst>
                            <p:childTnLst>
                              <p:par>
                                <p:cTn id="12" presetID="0" presetClass="entr" presetSubtype="0" accel="50000" fill="hold" grpId="2" nodeType="afterEffect">
                                  <p:stCondLst>
                                    <p:cond delay="0"/>
                                  </p:stCondLst>
                                  <p:childTnLst>
                                    <p:set>
                                      <p:cBhvr>
                                        <p:cTn id="13" dur="1" fill="hold">
                                          <p:stCondLst>
                                            <p:cond delay="0"/>
                                          </p:stCondLst>
                                        </p:cTn>
                                        <p:tgtEl>
                                          <p:spTgt spid="5131"/>
                                        </p:tgtEl>
                                        <p:attrNameLst>
                                          <p:attrName>style.visibility</p:attrName>
                                        </p:attrNameLst>
                                      </p:cBhvr>
                                      <p:to>
                                        <p:strVal val="visible"/>
                                      </p:to>
                                    </p:set>
                                    <p:animScale>
                                      <p:cBhvr>
                                        <p:cTn id="14" dur="500" fill="hold">
                                          <p:stCondLst>
                                            <p:cond delay="0"/>
                                          </p:stCondLst>
                                        </p:cTn>
                                        <p:tgtEl>
                                          <p:spTgt spid="5131"/>
                                        </p:tgtEl>
                                      </p:cBhvr>
                                      <p:from x="0" y="0"/>
                                      <p:to x="100000" y="100000"/>
                                    </p:animScale>
                                    <p:anim to="" calcmode="lin" valueType="num">
                                      <p:cBhvr>
                                        <p:cTn id="15" dur="500" fill="hold">
                                          <p:stCondLst>
                                            <p:cond delay="0"/>
                                          </p:stCondLst>
                                        </p:cTn>
                                        <p:tgtEl>
                                          <p:spTgt spid="5131"/>
                                        </p:tgtEl>
                                        <p:attrNameLst>
                                          <p:attrName>ppt_y</p:attrName>
                                        </p:attrNameLst>
                                      </p:cBhvr>
                                      <p:tavLst>
                                        <p:tav tm="0">
                                          <p:val>
                                            <p:strVal val="#ppt_y-0.5"/>
                                          </p:val>
                                        </p:tav>
                                        <p:tav tm="100000">
                                          <p:val>
                                            <p:fltVal val="0.857793"/>
                                          </p:val>
                                        </p:tav>
                                      </p:tavLst>
                                    </p:anim>
                                    <p:animEffect filter="fade">
                                      <p:cBhvr>
                                        <p:cTn id="16" dur="500">
                                          <p:stCondLst>
                                            <p:cond delay="0"/>
                                          </p:stCondLst>
                                        </p:cTn>
                                        <p:tgtEl>
                                          <p:spTgt spid="5131"/>
                                        </p:tgtEl>
                                      </p:cBhvr>
                                    </p:animEffect>
                                    <p:anim to="" calcmode="lin" valueType="num">
                                      <p:cBhvr>
                                        <p:cTn id="17" dur="500" fill="hold">
                                          <p:stCondLst>
                                            <p:cond delay="0"/>
                                          </p:stCondLst>
                                        </p:cTn>
                                        <p:tgtEl>
                                          <p:spTgt spid="5131"/>
                                        </p:tgtEl>
                                        <p:attrNameLst>
                                          <p:attrName>ppt_x</p:attrName>
                                        </p:attrNameLst>
                                      </p:cBhvr>
                                      <p:tavLst>
                                        <p:tav tm="0">
                                          <p:val>
                                            <p:fltVal val="0.578"/>
                                          </p:val>
                                        </p:tav>
                                        <p:tav tm="100000">
                                          <p:val>
                                            <p:fltVal val="0.580501"/>
                                          </p:val>
                                        </p:tav>
                                      </p:tavLst>
                                    </p:anim>
                                  </p:childTnLst>
                                </p:cTn>
                              </p:par>
                            </p:childTnLst>
                          </p:cTn>
                        </p:par>
                        <p:par>
                          <p:cTn id="18" fill="hold">
                            <p:stCondLst>
                              <p:cond delay="1000"/>
                            </p:stCondLst>
                            <p:childTnLst>
                              <p:par>
                                <p:cTn id="19" presetID="0" presetClass="entr" presetSubtype="0" accel="50000" fill="hold" grpId="1" nodeType="afterEffect">
                                  <p:stCondLst>
                                    <p:cond delay="0"/>
                                  </p:stCondLst>
                                  <p:childTnLst>
                                    <p:set>
                                      <p:cBhvr>
                                        <p:cTn id="20" dur="1" fill="hold">
                                          <p:stCondLst>
                                            <p:cond delay="0"/>
                                          </p:stCondLst>
                                        </p:cTn>
                                        <p:tgtEl>
                                          <p:spTgt spid="14"/>
                                        </p:tgtEl>
                                        <p:attrNameLst>
                                          <p:attrName>style.visibility</p:attrName>
                                        </p:attrNameLst>
                                      </p:cBhvr>
                                      <p:to>
                                        <p:strVal val="visible"/>
                                      </p:to>
                                    </p:set>
                                    <p:animScale>
                                      <p:cBhvr>
                                        <p:cTn id="21" dur="500" fill="hold">
                                          <p:stCondLst>
                                            <p:cond delay="0"/>
                                          </p:stCondLst>
                                        </p:cTn>
                                        <p:tgtEl>
                                          <p:spTgt spid="14"/>
                                        </p:tgtEl>
                                      </p:cBhvr>
                                      <p:from x="0" y="0"/>
                                      <p:to x="100000" y="100000"/>
                                    </p:animScale>
                                    <p:anim to="" calcmode="lin" valueType="num">
                                      <p:cBhvr>
                                        <p:cTn id="22" dur="500" fill="hold">
                                          <p:stCondLst>
                                            <p:cond delay="0"/>
                                          </p:stCondLst>
                                        </p:cTn>
                                        <p:tgtEl>
                                          <p:spTgt spid="14"/>
                                        </p:tgtEl>
                                        <p:attrNameLst>
                                          <p:attrName>ppt_y</p:attrName>
                                        </p:attrNameLst>
                                      </p:cBhvr>
                                      <p:tavLst>
                                        <p:tav tm="0">
                                          <p:val>
                                            <p:strVal val="#ppt_y-0.5"/>
                                          </p:val>
                                        </p:tav>
                                        <p:tav tm="100000">
                                          <p:val>
                                            <p:fltVal val="0.857793"/>
                                          </p:val>
                                        </p:tav>
                                      </p:tavLst>
                                    </p:anim>
                                    <p:animEffect filter="fade">
                                      <p:cBhvr>
                                        <p:cTn id="23" dur="500">
                                          <p:stCondLst>
                                            <p:cond delay="0"/>
                                          </p:stCondLst>
                                        </p:cTn>
                                        <p:tgtEl>
                                          <p:spTgt spid="14"/>
                                        </p:tgtEl>
                                      </p:cBhvr>
                                    </p:animEffect>
                                    <p:anim to="" calcmode="lin" valueType="num">
                                      <p:cBhvr>
                                        <p:cTn id="24" dur="500" fill="hold">
                                          <p:stCondLst>
                                            <p:cond delay="0"/>
                                          </p:stCondLst>
                                        </p:cTn>
                                        <p:tgtEl>
                                          <p:spTgt spid="14"/>
                                        </p:tgtEl>
                                        <p:attrNameLst>
                                          <p:attrName>ppt_x</p:attrName>
                                        </p:attrNameLst>
                                      </p:cBhvr>
                                      <p:tavLst>
                                        <p:tav tm="0">
                                          <p:val>
                                            <p:fltVal val="0.578"/>
                                          </p:val>
                                        </p:tav>
                                        <p:tav tm="100000">
                                          <p:val>
                                            <p:fltVal val="0.373824"/>
                                          </p:val>
                                        </p:tav>
                                      </p:tavLst>
                                    </p:anim>
                                  </p:childTnLst>
                                </p:cTn>
                              </p:par>
                              <p:par>
                                <p:cTn id="25" presetID="35" presetClass="path" presetSubtype="0" accel="50000" decel="50000" fill="hold" grpId="3" nodeType="withEffect">
                                  <p:stCondLst>
                                    <p:cond delay="0"/>
                                  </p:stCondLst>
                                  <p:childTnLst>
                                    <p:anim calcmode="lin" valueType="num">
                                      <p:cBhvr additive="base">
                                        <p:cTn id="26" dur="500" fill="hold">
                                          <p:stCondLst>
                                            <p:cond delay="0"/>
                                          </p:stCondLst>
                                        </p:cTn>
                                        <p:tgtEl>
                                          <p:spTgt spid="5131"/>
                                        </p:tgtEl>
                                        <p:attrNameLst>
                                          <p:attrName>ppt_x</p:attrName>
                                        </p:attrNameLst>
                                      </p:cBhvr>
                                      <p:tavLst>
                                        <p:tav tm="0">
                                          <p:val>
                                            <p:strVal val="ppt_x"/>
                                          </p:val>
                                        </p:tav>
                                        <p:tav tm="100000">
                                          <p:val>
                                            <p:fltVal val="0.697161"/>
                                          </p:val>
                                        </p:tav>
                                      </p:tavLst>
                                    </p:anim>
                                    <p:anim calcmode="lin" valueType="num">
                                      <p:cBhvr additive="base">
                                        <p:cTn id="27" dur="500" fill="hold">
                                          <p:stCondLst>
                                            <p:cond delay="0"/>
                                          </p:stCondLst>
                                        </p:cTn>
                                        <p:tgtEl>
                                          <p:spTgt spid="5131"/>
                                        </p:tgtEl>
                                        <p:attrNameLst>
                                          <p:attrName>ppt_y</p:attrName>
                                        </p:attrNameLst>
                                      </p:cBhvr>
                                      <p:tavLst>
                                        <p:tav tm="0">
                                          <p:val>
                                            <p:strVal val="ppt_y"/>
                                          </p:val>
                                        </p:tav>
                                        <p:tav tm="100000">
                                          <p:val>
                                            <p:fltVal val="0.856713"/>
                                          </p:val>
                                        </p:tav>
                                      </p:tavLst>
                                    </p:anim>
                                    <p:anim calcmode="lin" valueType="num">
                                      <p:cBhvr additive="base">
                                        <p:cTn id="28" dur="500" fill="hold">
                                          <p:stCondLst>
                                            <p:cond delay="0"/>
                                          </p:stCondLst>
                                        </p:cTn>
                                        <p:tgtEl>
                                          <p:spTgt spid="5131"/>
                                        </p:tgtEl>
                                        <p:attrNameLst>
                                          <p:attrName>ppt_w</p:attrName>
                                        </p:attrNameLst>
                                      </p:cBhvr>
                                      <p:tavLst>
                                        <p:tav tm="0">
                                          <p:val>
                                            <p:strVal val="ppt_w"/>
                                          </p:val>
                                        </p:tav>
                                        <p:tav tm="100000">
                                          <p:val>
                                            <p:strVal val="#ppt_w"/>
                                          </p:val>
                                        </p:tav>
                                      </p:tavLst>
                                    </p:anim>
                                    <p:anim calcmode="lin" valueType="num">
                                      <p:cBhvr additive="base">
                                        <p:cTn id="29" dur="500" fill="hold">
                                          <p:stCondLst>
                                            <p:cond delay="0"/>
                                          </p:stCondLst>
                                        </p:cTn>
                                        <p:tgtEl>
                                          <p:spTgt spid="5131"/>
                                        </p:tgtEl>
                                        <p:attrNameLst>
                                          <p:attrName>ppt_h</p:attrName>
                                        </p:attrNameLst>
                                      </p:cBhvr>
                                      <p:tavLst>
                                        <p:tav tm="0">
                                          <p:val>
                                            <p:strVal val="ppt_h"/>
                                          </p:val>
                                        </p:tav>
                                        <p:tav tm="100000">
                                          <p:val>
                                            <p:strVal val="#ppt_h"/>
                                          </p:val>
                                        </p:tav>
                                      </p:tavLst>
                                    </p:anim>
                                  </p:childTnLst>
                                </p:cTn>
                              </p:par>
                            </p:childTnLst>
                          </p:cTn>
                        </p:par>
                        <p:par>
                          <p:cTn id="30" fill="hold">
                            <p:stCondLst>
                              <p:cond delay="1500"/>
                            </p:stCondLst>
                            <p:childTnLst>
                              <p:par>
                                <p:cTn id="31" presetID="35" presetClass="path" presetSubtype="0" accel="50000" decel="50000" fill="hold" grpId="2" nodeType="afterEffect">
                                  <p:stCondLst>
                                    <p:cond delay="0"/>
                                  </p:stCondLst>
                                  <p:childTnLst>
                                    <p:anim calcmode="lin" valueType="num">
                                      <p:cBhvr additive="base">
                                        <p:cTn id="32" dur="250" fill="hold">
                                          <p:stCondLst>
                                            <p:cond delay="0"/>
                                          </p:stCondLst>
                                        </p:cTn>
                                        <p:tgtEl>
                                          <p:spTgt spid="14"/>
                                        </p:tgtEl>
                                        <p:attrNameLst>
                                          <p:attrName>ppt_x</p:attrName>
                                        </p:attrNameLst>
                                      </p:cBhvr>
                                      <p:tavLst>
                                        <p:tav tm="0">
                                          <p:val>
                                            <p:strVal val="ppt_x"/>
                                          </p:val>
                                        </p:tav>
                                        <p:tav tm="100000">
                                          <p:val>
                                            <p:fltVal val="0.373824"/>
                                          </p:val>
                                        </p:tav>
                                      </p:tavLst>
                                    </p:anim>
                                    <p:anim calcmode="lin" valueType="num">
                                      <p:cBhvr additive="base">
                                        <p:cTn id="33" dur="250" fill="hold">
                                          <p:stCondLst>
                                            <p:cond delay="0"/>
                                          </p:stCondLst>
                                        </p:cTn>
                                        <p:tgtEl>
                                          <p:spTgt spid="14"/>
                                        </p:tgtEl>
                                        <p:attrNameLst>
                                          <p:attrName>ppt_y</p:attrName>
                                        </p:attrNameLst>
                                      </p:cBhvr>
                                      <p:tavLst>
                                        <p:tav tm="0">
                                          <p:val>
                                            <p:strVal val="ppt_y"/>
                                          </p:val>
                                        </p:tav>
                                        <p:tav tm="100000">
                                          <p:val>
                                            <p:fltVal val="0.857793"/>
                                          </p:val>
                                        </p:tav>
                                      </p:tavLst>
                                    </p:anim>
                                    <p:anim calcmode="lin" valueType="num">
                                      <p:cBhvr additive="base">
                                        <p:cTn id="34" dur="250" fill="hold">
                                          <p:stCondLst>
                                            <p:cond delay="0"/>
                                          </p:stCondLst>
                                        </p:cTn>
                                        <p:tgtEl>
                                          <p:spTgt spid="14"/>
                                        </p:tgtEl>
                                        <p:attrNameLst>
                                          <p:attrName>ppt_w</p:attrName>
                                        </p:attrNameLst>
                                      </p:cBhvr>
                                      <p:tavLst>
                                        <p:tav tm="0">
                                          <p:val>
                                            <p:strVal val="ppt_w"/>
                                          </p:val>
                                        </p:tav>
                                        <p:tav tm="100000">
                                          <p:val>
                                            <p:strVal val="#ppt_w"/>
                                          </p:val>
                                        </p:tav>
                                      </p:tavLst>
                                    </p:anim>
                                    <p:anim calcmode="lin" valueType="num">
                                      <p:cBhvr additive="base">
                                        <p:cTn id="35" dur="250" fill="hold">
                                          <p:stCondLst>
                                            <p:cond delay="0"/>
                                          </p:stCondLst>
                                        </p:cTn>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1" grpId="0"/>
      <p:bldP spid="5131" grpId="1"/>
      <p:bldP spid="14" grpId="0" animBg="1"/>
      <p:bldP spid="5124" grpId="0"/>
      <p:bldP spid="6" grpId="0" animBg="1"/>
      <p:bldP spid="5131" grpId="2"/>
      <p:bldP spid="14" grpId="1" animBg="1"/>
      <p:bldP spid="5131" grpId="3"/>
      <p:bldP spid="14" grpId="2" animBg="1"/>
      <p:bldP spid="5124" grpId="1"/>
      <p:bldP spid="6" grpId="1" animBg="1"/>
      <p:bldP spid="5124" grpId="2"/>
      <p:bldP spid="6"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897149" y="1518358"/>
            <a:ext cx="8120611" cy="4214680"/>
          </a:xfrm>
          <a:prstGeom prst="rect">
            <a:avLst/>
          </a:prstGeom>
        </p:spPr>
        <p:txBody>
          <a:bodyPr wrap="square" lIns="0" rIns="0">
            <a:spAutoFit/>
          </a:bodyPr>
          <a:lstStyle/>
          <a:p>
            <a:r>
              <a:rPr lang="zh-CN" altLang="en-US" sz="1200" dirty="0"/>
              <a:t>　</a:t>
            </a:r>
            <a:r>
              <a:rPr lang="zh-CN" altLang="en-US" sz="2800" dirty="0">
                <a:latin typeface="楷体" panose="02010609060101010101" pitchFamily="49" charset="-122"/>
                <a:ea typeface="楷体" panose="02010609060101010101" pitchFamily="49" charset="-122"/>
              </a:rPr>
              <a:t>   </a:t>
            </a:r>
            <a:r>
              <a:rPr lang="zh-CN" altLang="en-US" sz="2800" dirty="0">
                <a:latin typeface="楷体" panose="02010609060101010101" pitchFamily="49" charset="-122"/>
                <a:ea typeface="楷体" panose="02010609060101010101" pitchFamily="49" charset="-122"/>
                <a:cs typeface="Arabic Typesetting" panose="03020402040406030203" pitchFamily="66" charset="-78"/>
              </a:rPr>
              <a:t>又称为</a:t>
            </a:r>
            <a:r>
              <a:rPr lang="zh-CN" altLang="en-US" sz="2800" b="1" dirty="0">
                <a:latin typeface="楷体" panose="02010609060101010101" pitchFamily="49" charset="-122"/>
                <a:ea typeface="楷体" panose="02010609060101010101" pitchFamily="49" charset="-122"/>
                <a:cs typeface="Arabic Typesetting" panose="03020402040406030203" pitchFamily="66" charset="-78"/>
              </a:rPr>
              <a:t>非合作博弈均衡</a:t>
            </a:r>
            <a:r>
              <a:rPr lang="zh-CN" altLang="en-US" sz="2800" dirty="0">
                <a:latin typeface="楷体" panose="02010609060101010101" pitchFamily="49" charset="-122"/>
                <a:ea typeface="楷体" panose="02010609060101010101" pitchFamily="49" charset="-122"/>
                <a:cs typeface="Arabic Typesetting" panose="03020402040406030203" pitchFamily="66" charset="-78"/>
              </a:rPr>
              <a:t>，是博弈论的一个重要术语，以约翰</a:t>
            </a:r>
            <a:r>
              <a:rPr lang="en-US" altLang="zh-CN" sz="2800" dirty="0">
                <a:latin typeface="楷体" panose="02010609060101010101" pitchFamily="49" charset="-122"/>
                <a:ea typeface="楷体" panose="02010609060101010101" pitchFamily="49" charset="-122"/>
                <a:cs typeface="Arabic Typesetting" panose="03020402040406030203" pitchFamily="66" charset="-78"/>
              </a:rPr>
              <a:t>·</a:t>
            </a:r>
            <a:r>
              <a:rPr lang="zh-CN" altLang="en-US" sz="2800" dirty="0">
                <a:latin typeface="楷体" panose="02010609060101010101" pitchFamily="49" charset="-122"/>
                <a:ea typeface="楷体" panose="02010609060101010101" pitchFamily="49" charset="-122"/>
                <a:cs typeface="Arabic Typesetting" panose="03020402040406030203" pitchFamily="66" charset="-78"/>
              </a:rPr>
              <a:t>纳什命名。在一个博弈过程中，无论对方的策略选择如何，当事人一方都会选择某个确定的策略，则该策略被称作支配性策略。如果两个博弈的当事人的策略组合分别构成各自的支配性策略，那么这个组合就被定义为纳什均衡。 </a:t>
            </a:r>
            <a:endParaRPr lang="zh-CN" altLang="en-US" sz="2800" dirty="0">
              <a:latin typeface="楷体" panose="02010609060101010101" pitchFamily="49" charset="-122"/>
              <a:ea typeface="楷体" panose="02010609060101010101" pitchFamily="49" charset="-122"/>
              <a:cs typeface="Arabic Typesetting" panose="03020402040406030203" pitchFamily="66" charset="-78"/>
            </a:endParaRPr>
          </a:p>
          <a:p>
            <a:r>
              <a:rPr lang="zh-CN" altLang="en-US" sz="2800" dirty="0">
                <a:latin typeface="楷体" panose="02010609060101010101" pitchFamily="49" charset="-122"/>
                <a:ea typeface="楷体" panose="02010609060101010101" pitchFamily="49" charset="-122"/>
                <a:cs typeface="Arabic Typesetting" panose="03020402040406030203" pitchFamily="66" charset="-78"/>
              </a:rPr>
              <a:t>　　一个策略组合被称为纳什均衡，当每个博弈者的均衡策略都是为了达到自己期望收益的最大值，与此同时，其他所有博弈者也遵循这样的策略。 </a:t>
            </a:r>
            <a:endParaRPr lang="zh-CN" altLang="en-US" sz="2800" dirty="0">
              <a:latin typeface="楷体" panose="02010609060101010101" pitchFamily="49" charset="-122"/>
              <a:ea typeface="楷体" panose="02010609060101010101" pitchFamily="49" charset="-122"/>
              <a:cs typeface="Arabic Typesetting" panose="03020402040406030203" pitchFamily="66" charset="-78"/>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endParaRPr>
          </a:p>
        </p:txBody>
      </p:sp>
      <p:grpSp>
        <p:nvGrpSpPr>
          <p:cNvPr id="25615" name="组合 14"/>
          <p:cNvGrpSpPr/>
          <p:nvPr/>
        </p:nvGrpSpPr>
        <p:grpSpPr>
          <a:xfrm>
            <a:off x="331788" y="222250"/>
            <a:ext cx="2122904" cy="523220"/>
            <a:chOff x="331599" y="222348"/>
            <a:chExt cx="2122982" cy="523298"/>
          </a:xfrm>
        </p:grpSpPr>
        <p:sp>
          <p:nvSpPr>
            <p:cNvPr id="16" name="矩形 15"/>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25618" name="文本框 16"/>
            <p:cNvSpPr txBox="1"/>
            <p:nvPr/>
          </p:nvSpPr>
          <p:spPr>
            <a:xfrm>
              <a:off x="474479" y="222348"/>
              <a:ext cx="1980102" cy="523298"/>
            </a:xfrm>
            <a:prstGeom prst="rect">
              <a:avLst/>
            </a:prstGeom>
            <a:noFill/>
            <a:ln w="9525">
              <a:noFill/>
            </a:ln>
          </p:spPr>
          <p:txBody>
            <a:bodyPr wrap="none">
              <a:spAutoFit/>
            </a:bodyPr>
            <a:lstStyle/>
            <a:p>
              <a:pPr eaLnBrk="1" hangingPunct="1"/>
              <a:r>
                <a:rPr lang="zh-CN" altLang="en-US" sz="2800" b="1" dirty="0"/>
                <a:t>纳什均衡：</a:t>
              </a:r>
              <a:endParaRPr lang="zh-CN" altLang="en-US" sz="2800" dirty="0">
                <a:latin typeface="微软雅黑" panose="020B0503020204020204" pitchFamily="34" charset="-122"/>
              </a:endParaRPr>
            </a:p>
          </p:txBody>
        </p:sp>
      </p:grpSp>
    </p:spTree>
  </p:cSld>
  <p:clrMapOvr>
    <a:masterClrMapping/>
  </p:clrMapOvr>
  <p:transition>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15" name="组合 14"/>
          <p:cNvGrpSpPr/>
          <p:nvPr/>
        </p:nvGrpSpPr>
        <p:grpSpPr>
          <a:xfrm>
            <a:off x="331788" y="222250"/>
            <a:ext cx="2122904" cy="523220"/>
            <a:chOff x="331599" y="222348"/>
            <a:chExt cx="2122984" cy="523298"/>
          </a:xfrm>
        </p:grpSpPr>
        <p:sp>
          <p:nvSpPr>
            <p:cNvPr id="16" name="矩形 15"/>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25618" name="文本框 16"/>
            <p:cNvSpPr txBox="1"/>
            <p:nvPr/>
          </p:nvSpPr>
          <p:spPr>
            <a:xfrm>
              <a:off x="474479" y="222348"/>
              <a:ext cx="1980104" cy="523298"/>
            </a:xfrm>
            <a:prstGeom prst="rect">
              <a:avLst/>
            </a:prstGeom>
            <a:noFill/>
            <a:ln w="9525">
              <a:noFill/>
            </a:ln>
          </p:spPr>
          <p:txBody>
            <a:bodyPr wrap="none">
              <a:spAutoFit/>
            </a:bodyPr>
            <a:lstStyle/>
            <a:p>
              <a:pPr eaLnBrk="1" hangingPunct="1"/>
              <a:r>
                <a:rPr lang="zh-CN" altLang="en-US" sz="2800" dirty="0"/>
                <a:t>囚徒困境</a:t>
              </a:r>
              <a:r>
                <a:rPr lang="zh-CN" altLang="en-US" sz="2800" b="1" dirty="0"/>
                <a:t>：</a:t>
              </a:r>
              <a:endParaRPr lang="zh-CN" altLang="en-US" sz="2800" dirty="0">
                <a:latin typeface="微软雅黑" panose="020B0503020204020204" pitchFamily="34" charset="-122"/>
              </a:endParaRPr>
            </a:p>
          </p:txBody>
        </p:sp>
      </p:grpSp>
      <p:sp>
        <p:nvSpPr>
          <p:cNvPr id="3" name="矩形 2"/>
          <p:cNvSpPr/>
          <p:nvPr/>
        </p:nvSpPr>
        <p:spPr>
          <a:xfrm>
            <a:off x="1950720" y="745470"/>
            <a:ext cx="7447280" cy="808876"/>
          </a:xfrm>
          <a:prstGeom prst="rect">
            <a:avLst/>
          </a:prstGeom>
        </p:spPr>
        <p:txBody>
          <a:bodyPr wrap="square">
            <a:spAutoFit/>
          </a:bodyPr>
          <a:lstStyle/>
          <a:p>
            <a:pPr eaLnBrk="1" hangingPunct="1">
              <a:lnSpc>
                <a:spcPct val="125000"/>
              </a:lnSpc>
              <a:spcBef>
                <a:spcPct val="50000"/>
              </a:spcBef>
            </a:pPr>
            <a:r>
              <a:rPr lang="en-US" altLang="zh-CN" sz="2000" b="1" dirty="0">
                <a:latin typeface="楷体" panose="02010609060101010101" pitchFamily="49" charset="-122"/>
                <a:ea typeface="楷体" panose="02010609060101010101" pitchFamily="49" charset="-122"/>
              </a:rPr>
              <a:t>1950</a:t>
            </a:r>
            <a:r>
              <a:rPr lang="zh-CN" altLang="en-US" sz="2000" b="1" dirty="0">
                <a:latin typeface="楷体" panose="02010609060101010101" pitchFamily="49" charset="-122"/>
                <a:ea typeface="楷体" panose="02010609060101010101" pitchFamily="49" charset="-122"/>
              </a:rPr>
              <a:t>年，斯担福大学客座教授、数学家</a:t>
            </a:r>
            <a:r>
              <a:rPr lang="zh-CN" altLang="en-US" sz="2000" b="1" dirty="0">
                <a:solidFill>
                  <a:srgbClr val="3333CC"/>
                </a:solidFill>
                <a:latin typeface="楷体" panose="02010609060101010101" pitchFamily="49" charset="-122"/>
                <a:ea typeface="楷体" panose="02010609060101010101" pitchFamily="49" charset="-122"/>
              </a:rPr>
              <a:t>图克</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Tucker)</a:t>
            </a:r>
            <a:r>
              <a:rPr lang="zh-CN" altLang="en-US" sz="2000" b="1" dirty="0">
                <a:latin typeface="楷体" panose="02010609060101010101" pitchFamily="49" charset="-122"/>
                <a:ea typeface="楷体" panose="02010609060101010101" pitchFamily="49" charset="-122"/>
              </a:rPr>
              <a:t>为形象地说明博弈过程，构造了著名的“囚徒困境”模型。</a:t>
            </a:r>
            <a:endParaRPr lang="zh-CN" altLang="en-US" sz="2000" b="1" dirty="0">
              <a:latin typeface="楷体" panose="02010609060101010101" pitchFamily="49" charset="-122"/>
              <a:ea typeface="楷体" panose="02010609060101010101" pitchFamily="49" charset="-122"/>
            </a:endParaRPr>
          </a:p>
        </p:txBody>
      </p:sp>
      <p:sp>
        <p:nvSpPr>
          <p:cNvPr id="4" name="矩形 3"/>
          <p:cNvSpPr/>
          <p:nvPr/>
        </p:nvSpPr>
        <p:spPr>
          <a:xfrm>
            <a:off x="1950720" y="1821412"/>
            <a:ext cx="8290560" cy="2798843"/>
          </a:xfrm>
          <a:prstGeom prst="rect">
            <a:avLst/>
          </a:prstGeom>
        </p:spPr>
        <p:txBody>
          <a:bodyPr wrap="square">
            <a:spAutoFit/>
          </a:bodyPr>
          <a:lstStyle/>
          <a:p>
            <a:pPr eaLnBrk="1" hangingPunct="1">
              <a:lnSpc>
                <a:spcPct val="125000"/>
              </a:lnSpc>
            </a:pPr>
            <a:r>
              <a:rPr lang="zh-CN" altLang="en-US" sz="2400" b="1" dirty="0">
                <a:latin typeface="楷体" panose="02010609060101010101" pitchFamily="49" charset="-122"/>
                <a:ea typeface="楷体" panose="02010609060101010101" pitchFamily="49" charset="-122"/>
              </a:rPr>
              <a:t>两个嫌疑犯（甲和乙）作案后被警察抓住，</a:t>
            </a:r>
            <a:r>
              <a:rPr lang="zh-CN" altLang="en-US" sz="2400" b="1" dirty="0">
                <a:solidFill>
                  <a:srgbClr val="FF3300"/>
                </a:solidFill>
                <a:latin typeface="楷体" panose="02010609060101010101" pitchFamily="49" charset="-122"/>
                <a:ea typeface="楷体" panose="02010609060101010101" pitchFamily="49" charset="-122"/>
              </a:rPr>
              <a:t>隔离</a:t>
            </a:r>
            <a:r>
              <a:rPr lang="zh-CN" altLang="en-US" sz="2400" b="1" dirty="0">
                <a:latin typeface="楷体" panose="02010609060101010101" pitchFamily="49" charset="-122"/>
                <a:ea typeface="楷体" panose="02010609060101010101" pitchFamily="49" charset="-122"/>
              </a:rPr>
              <a:t>审讯；警方的政策是“坦白从宽，抗拒从严”：</a:t>
            </a:r>
            <a:endParaRPr lang="zh-CN" altLang="en-US" sz="2400" b="1" dirty="0">
              <a:latin typeface="楷体" panose="02010609060101010101" pitchFamily="49" charset="-122"/>
              <a:ea typeface="楷体" panose="02010609060101010101" pitchFamily="49" charset="-122"/>
            </a:endParaRPr>
          </a:p>
          <a:p>
            <a:pPr eaLnBrk="1" hangingPunct="1">
              <a:lnSpc>
                <a:spcPct val="125000"/>
              </a:lnSpc>
              <a:buClr>
                <a:schemeClr val="hlink"/>
              </a:buClr>
              <a:buFont typeface="Wingdings" panose="05000000000000000000" pitchFamily="2" charset="2"/>
              <a:buChar char="p"/>
            </a:pPr>
            <a:r>
              <a:rPr lang="zh-CN" altLang="en-US" sz="2400" b="1" dirty="0">
                <a:latin typeface="楷体" panose="02010609060101010101" pitchFamily="49" charset="-122"/>
                <a:ea typeface="楷体" panose="02010609060101010101" pitchFamily="49" charset="-122"/>
              </a:rPr>
              <a:t>如果两人都坦白则各判</a:t>
            </a:r>
            <a:r>
              <a:rPr lang="en-US" altLang="zh-CN" sz="2400" b="1" dirty="0">
                <a:latin typeface="楷体" panose="02010609060101010101" pitchFamily="49" charset="-122"/>
                <a:ea typeface="楷体" panose="02010609060101010101" pitchFamily="49" charset="-122"/>
              </a:rPr>
              <a:t>8</a:t>
            </a:r>
            <a:r>
              <a:rPr lang="zh-CN" altLang="en-US" sz="2400" b="1" dirty="0">
                <a:latin typeface="楷体" panose="02010609060101010101" pitchFamily="49" charset="-122"/>
                <a:ea typeface="楷体" panose="02010609060101010101" pitchFamily="49" charset="-122"/>
              </a:rPr>
              <a:t>年；</a:t>
            </a:r>
            <a:endParaRPr lang="zh-CN" altLang="en-US" sz="2400" b="1" dirty="0">
              <a:latin typeface="楷体" panose="02010609060101010101" pitchFamily="49" charset="-122"/>
              <a:ea typeface="楷体" panose="02010609060101010101" pitchFamily="49" charset="-122"/>
            </a:endParaRPr>
          </a:p>
          <a:p>
            <a:pPr eaLnBrk="1" hangingPunct="1">
              <a:lnSpc>
                <a:spcPct val="125000"/>
              </a:lnSpc>
              <a:buClr>
                <a:schemeClr val="hlink"/>
              </a:buClr>
              <a:buFont typeface="Wingdings" panose="05000000000000000000" pitchFamily="2" charset="2"/>
              <a:buChar char="p"/>
            </a:pPr>
            <a:r>
              <a:rPr lang="zh-CN" altLang="en-US" sz="2400" b="1" dirty="0">
                <a:latin typeface="楷体" panose="02010609060101010101" pitchFamily="49" charset="-122"/>
                <a:ea typeface="楷体" panose="02010609060101010101" pitchFamily="49" charset="-122"/>
              </a:rPr>
              <a:t>如果一人坦白另一人不坦白，坦白的放出去，不坦白的判</a:t>
            </a:r>
            <a:r>
              <a:rPr lang="en-US" altLang="zh-CN" sz="2400" b="1" dirty="0">
                <a:latin typeface="楷体" panose="02010609060101010101" pitchFamily="49" charset="-122"/>
                <a:ea typeface="楷体" panose="02010609060101010101" pitchFamily="49" charset="-122"/>
              </a:rPr>
              <a:t>15</a:t>
            </a:r>
            <a:r>
              <a:rPr lang="zh-CN" altLang="en-US" sz="2400" b="1" dirty="0">
                <a:latin typeface="楷体" panose="02010609060101010101" pitchFamily="49" charset="-122"/>
                <a:ea typeface="楷体" panose="02010609060101010101" pitchFamily="49" charset="-122"/>
              </a:rPr>
              <a:t>年；</a:t>
            </a:r>
            <a:endParaRPr lang="zh-CN" altLang="en-US" sz="2400" b="1" dirty="0">
              <a:latin typeface="楷体" panose="02010609060101010101" pitchFamily="49" charset="-122"/>
              <a:ea typeface="楷体" panose="02010609060101010101" pitchFamily="49" charset="-122"/>
            </a:endParaRPr>
          </a:p>
          <a:p>
            <a:pPr eaLnBrk="1" hangingPunct="1">
              <a:lnSpc>
                <a:spcPct val="125000"/>
              </a:lnSpc>
              <a:buClr>
                <a:schemeClr val="hlink"/>
              </a:buClr>
              <a:buFont typeface="Wingdings" panose="05000000000000000000" pitchFamily="2" charset="2"/>
              <a:buChar char="p"/>
            </a:pPr>
            <a:r>
              <a:rPr lang="zh-CN" altLang="en-US" sz="2400" b="1" dirty="0">
                <a:latin typeface="楷体" panose="02010609060101010101" pitchFamily="49" charset="-122"/>
                <a:ea typeface="楷体" panose="02010609060101010101" pitchFamily="49" charset="-122"/>
              </a:rPr>
              <a:t>如果都不坦白则各判１年。</a:t>
            </a:r>
            <a:endParaRPr lang="zh-CN" altLang="en-US" sz="2400" b="1" dirty="0">
              <a:latin typeface="楷体" panose="02010609060101010101" pitchFamily="49" charset="-122"/>
              <a:ea typeface="楷体" panose="02010609060101010101" pitchFamily="49" charset="-122"/>
            </a:endParaRPr>
          </a:p>
        </p:txBody>
      </p:sp>
    </p:spTree>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656734" y="2725750"/>
            <a:ext cx="2608294" cy="2420384"/>
          </a:xfrm>
          <a:prstGeom prst="ellipse">
            <a:avLst/>
          </a:prstGeom>
          <a:blipFill>
            <a:blip r:embed="rId1" cstate="screen"/>
            <a:stretch>
              <a:fillRect/>
            </a:stretch>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椭圆 3"/>
          <p:cNvSpPr/>
          <p:nvPr/>
        </p:nvSpPr>
        <p:spPr>
          <a:xfrm>
            <a:off x="7497543" y="2810029"/>
            <a:ext cx="2884705" cy="2540014"/>
          </a:xfrm>
          <a:prstGeom prst="ellipse">
            <a:avLst/>
          </a:prstGeom>
          <a:blipFill>
            <a:blip r:embed="rId2" cstate="screen"/>
            <a:stretch>
              <a:fillRect/>
            </a:stretch>
          </a:bli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rot="21283590" flipH="1">
            <a:off x="147101" y="1249545"/>
            <a:ext cx="4253695" cy="2135061"/>
          </a:xfrm>
          <a:custGeom>
            <a:avLst/>
            <a:gdLst>
              <a:gd name="connsiteX0" fmla="*/ 0 w 2391086"/>
              <a:gd name="connsiteY0" fmla="*/ 86265 h 1866481"/>
              <a:gd name="connsiteX1" fmla="*/ 163902 w 2391086"/>
              <a:gd name="connsiteY1" fmla="*/ 1451979 h 1866481"/>
              <a:gd name="connsiteX2" fmla="*/ 1746797 w 2391086"/>
              <a:gd name="connsiteY2" fmla="*/ 1491358 h 1866481"/>
              <a:gd name="connsiteX3" fmla="*/ 1622399 w 2391086"/>
              <a:gd name="connsiteY3" fmla="*/ 1866481 h 1866481"/>
              <a:gd name="connsiteX4" fmla="*/ 1896591 w 2391086"/>
              <a:gd name="connsiteY4" fmla="*/ 1495085 h 1866481"/>
              <a:gd name="connsiteX5" fmla="*/ 2244436 w 2391086"/>
              <a:gd name="connsiteY5" fmla="*/ 1503738 h 1866481"/>
              <a:gd name="connsiteX6" fmla="*/ 2391086 w 2391086"/>
              <a:gd name="connsiteY6" fmla="*/ 0 h 186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086" h="1866481">
                <a:moveTo>
                  <a:pt x="0" y="86265"/>
                </a:moveTo>
                <a:lnTo>
                  <a:pt x="163902" y="1451979"/>
                </a:lnTo>
                <a:lnTo>
                  <a:pt x="1746797" y="1491358"/>
                </a:lnTo>
                <a:lnTo>
                  <a:pt x="1622399" y="1866481"/>
                </a:lnTo>
                <a:lnTo>
                  <a:pt x="1896591" y="1495085"/>
                </a:lnTo>
                <a:lnTo>
                  <a:pt x="2244436" y="1503738"/>
                </a:lnTo>
                <a:lnTo>
                  <a:pt x="2391086" y="0"/>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任意多边形 7"/>
          <p:cNvSpPr/>
          <p:nvPr/>
        </p:nvSpPr>
        <p:spPr>
          <a:xfrm>
            <a:off x="7119937" y="622300"/>
            <a:ext cx="3262312" cy="2275500"/>
          </a:xfrm>
          <a:custGeom>
            <a:avLst/>
            <a:gdLst>
              <a:gd name="connsiteX0" fmla="*/ 0 w 2544792"/>
              <a:gd name="connsiteY0" fmla="*/ 0 h 1692336"/>
              <a:gd name="connsiteX1" fmla="*/ 2544792 w 2544792"/>
              <a:gd name="connsiteY1" fmla="*/ 39705 h 1692336"/>
              <a:gd name="connsiteX2" fmla="*/ 2544791 w 2544792"/>
              <a:gd name="connsiteY2" fmla="*/ 1265109 h 1692336"/>
              <a:gd name="connsiteX3" fmla="*/ 1411704 w 2544792"/>
              <a:gd name="connsiteY3" fmla="*/ 1439643 h 1692336"/>
              <a:gd name="connsiteX4" fmla="*/ 1424995 w 2544792"/>
              <a:gd name="connsiteY4" fmla="*/ 1692336 h 1692336"/>
              <a:gd name="connsiteX5" fmla="*/ 1260736 w 2544792"/>
              <a:gd name="connsiteY5" fmla="*/ 1462897 h 1692336"/>
              <a:gd name="connsiteX6" fmla="*/ 379562 w 2544792"/>
              <a:gd name="connsiteY6" fmla="*/ 1598628 h 169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4792" h="1692336">
                <a:moveTo>
                  <a:pt x="0" y="0"/>
                </a:moveTo>
                <a:lnTo>
                  <a:pt x="2544792" y="39705"/>
                </a:lnTo>
                <a:cubicBezTo>
                  <a:pt x="2544792" y="448173"/>
                  <a:pt x="2544791" y="856641"/>
                  <a:pt x="2544791" y="1265109"/>
                </a:cubicBezTo>
                <a:lnTo>
                  <a:pt x="1411704" y="1439643"/>
                </a:lnTo>
                <a:lnTo>
                  <a:pt x="1424995" y="1692336"/>
                </a:lnTo>
                <a:lnTo>
                  <a:pt x="1260736" y="1462897"/>
                </a:lnTo>
                <a:lnTo>
                  <a:pt x="379562" y="1598628"/>
                </a:lnTo>
                <a:close/>
              </a:path>
            </a:pathLst>
          </a:cu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20000"/>
              </a:lnSpc>
              <a:spcBef>
                <a:spcPct val="50000"/>
              </a:spcBef>
              <a:buClr>
                <a:srgbClr val="009999"/>
              </a:buClr>
            </a:pPr>
            <a:endParaRPr lang="zh-CN" altLang="en-US" b="1" dirty="0">
              <a:solidFill>
                <a:schemeClr val="tx1"/>
              </a:solidFill>
              <a:latin typeface="楷体_GB2312" pitchFamily="49" charset="-122"/>
              <a:ea typeface="楷体_GB2312" pitchFamily="49" charset="-122"/>
            </a:endParaRPr>
          </a:p>
        </p:txBody>
      </p:sp>
      <p:sp>
        <p:nvSpPr>
          <p:cNvPr id="46090" name="文本框 9"/>
          <p:cNvSpPr txBox="1"/>
          <p:nvPr/>
        </p:nvSpPr>
        <p:spPr>
          <a:xfrm>
            <a:off x="3331036" y="5424862"/>
            <a:ext cx="1158875" cy="584775"/>
          </a:xfrm>
          <a:prstGeom prst="rect">
            <a:avLst/>
          </a:prstGeom>
          <a:noFill/>
          <a:ln w="9525">
            <a:noFill/>
          </a:ln>
        </p:spPr>
        <p:txBody>
          <a:bodyPr lIns="0" rIns="0">
            <a:spAutoFit/>
          </a:bodyPr>
          <a:lstStyle/>
          <a:p>
            <a:pPr algn="ctr" eaLnBrk="1" hangingPunct="1"/>
            <a:r>
              <a:rPr lang="zh-CN" altLang="en-US" sz="3200" b="1" dirty="0">
                <a:solidFill>
                  <a:schemeClr val="accent1"/>
                </a:solidFill>
              </a:rPr>
              <a:t>甲</a:t>
            </a:r>
            <a:endParaRPr lang="zh-CN" altLang="en-US" sz="3200" b="1" dirty="0">
              <a:solidFill>
                <a:schemeClr val="accent1"/>
              </a:solidFill>
              <a:latin typeface="Calibri" panose="020F0502020204030204" pitchFamily="34" charset="0"/>
            </a:endParaRPr>
          </a:p>
        </p:txBody>
      </p:sp>
      <p:sp>
        <p:nvSpPr>
          <p:cNvPr id="12" name="文本框 11"/>
          <p:cNvSpPr txBox="1"/>
          <p:nvPr/>
        </p:nvSpPr>
        <p:spPr>
          <a:xfrm>
            <a:off x="8736583" y="5540084"/>
            <a:ext cx="1158875" cy="584775"/>
          </a:xfrm>
          <a:prstGeom prst="rect">
            <a:avLst/>
          </a:prstGeom>
          <a:noFill/>
        </p:spPr>
        <p:txBody>
          <a:bodyPr lIns="0" rIns="0">
            <a:spAutoFit/>
          </a:bodyPr>
          <a:lstStyle/>
          <a:p>
            <a:pPr marR="0" algn="ctr" defTabSz="914400" eaLnBrk="1" fontAlgn="auto" hangingPunct="1">
              <a:spcBef>
                <a:spcPts val="0"/>
              </a:spcBef>
              <a:spcAft>
                <a:spcPts val="0"/>
              </a:spcAft>
              <a:buClrTx/>
              <a:buSzTx/>
              <a:buFontTx/>
              <a:defRPr/>
            </a:pPr>
            <a:r>
              <a:rPr lang="zh-CN" altLang="en-US" sz="3200" b="1" dirty="0">
                <a:solidFill>
                  <a:schemeClr val="accent3"/>
                </a:solidFill>
                <a:latin typeface="+mn-lt"/>
                <a:ea typeface="+mn-ea"/>
                <a:sym typeface="+mn-ea"/>
              </a:rPr>
              <a:t>乙</a:t>
            </a:r>
            <a:endParaRPr kumimoji="0" lang="zh-CN" altLang="en-US" sz="3200" b="1" kern="1200" cap="none" spc="0" normalizeH="0" baseline="0" noProof="0" dirty="0">
              <a:solidFill>
                <a:schemeClr val="accent3"/>
              </a:solidFill>
              <a:latin typeface="+mn-lt"/>
              <a:ea typeface="+mn-ea"/>
              <a:cs typeface="+mn-cs"/>
              <a:sym typeface="+mn-ea"/>
            </a:endParaRPr>
          </a:p>
        </p:txBody>
      </p:sp>
      <p:grpSp>
        <p:nvGrpSpPr>
          <p:cNvPr id="46094" name="组合 13"/>
          <p:cNvGrpSpPr/>
          <p:nvPr/>
        </p:nvGrpSpPr>
        <p:grpSpPr>
          <a:xfrm>
            <a:off x="494152" y="1332490"/>
            <a:ext cx="3293573" cy="2807948"/>
            <a:chOff x="1002302" y="1361697"/>
            <a:chExt cx="1904650" cy="2808025"/>
          </a:xfrm>
        </p:grpSpPr>
        <p:sp>
          <p:nvSpPr>
            <p:cNvPr id="46109" name="文本框 14"/>
            <p:cNvSpPr txBox="1"/>
            <p:nvPr/>
          </p:nvSpPr>
          <p:spPr>
            <a:xfrm>
              <a:off x="2785288" y="1628664"/>
              <a:ext cx="65" cy="307785"/>
            </a:xfrm>
            <a:prstGeom prst="rect">
              <a:avLst/>
            </a:prstGeom>
            <a:noFill/>
            <a:ln w="9525">
              <a:noFill/>
            </a:ln>
          </p:spPr>
          <p:txBody>
            <a:bodyPr wrap="none" lIns="0" rIns="0">
              <a:spAutoFit/>
            </a:bodyPr>
            <a:lstStyle/>
            <a:p>
              <a:pPr algn="ctr" eaLnBrk="1" hangingPunct="1"/>
              <a:endParaRPr lang="zh-CN" altLang="en-US" sz="1400" b="1" dirty="0">
                <a:solidFill>
                  <a:schemeClr val="bg1"/>
                </a:solidFill>
                <a:latin typeface="Calibri" panose="020F0502020204030204" pitchFamily="34" charset="0"/>
              </a:endParaRPr>
            </a:p>
          </p:txBody>
        </p:sp>
        <p:sp>
          <p:nvSpPr>
            <p:cNvPr id="46110" name="文本框 15"/>
            <p:cNvSpPr txBox="1"/>
            <p:nvPr/>
          </p:nvSpPr>
          <p:spPr>
            <a:xfrm>
              <a:off x="1002302" y="1361697"/>
              <a:ext cx="1904650" cy="2808025"/>
            </a:xfrm>
            <a:prstGeom prst="rect">
              <a:avLst/>
            </a:prstGeom>
            <a:noFill/>
            <a:ln w="9525">
              <a:noFill/>
            </a:ln>
          </p:spPr>
          <p:txBody>
            <a:bodyPr lIns="0" rIns="0">
              <a:spAutoFit/>
            </a:bodyPr>
            <a:lstStyle/>
            <a:p>
              <a:pPr algn="ctr" eaLnBrk="1" hangingPunct="1">
                <a:lnSpc>
                  <a:spcPct val="150000"/>
                </a:lnSpc>
              </a:pPr>
              <a:r>
                <a:rPr lang="zh-CN" altLang="en-US" sz="2000" b="1" dirty="0">
                  <a:latin typeface="楷体_GB2312" pitchFamily="49" charset="-122"/>
                  <a:ea typeface="楷体_GB2312" pitchFamily="49" charset="-122"/>
                </a:rPr>
                <a:t>假如乙不招，我只要一招供，马上可以获得自由，而不招却要坐牢</a:t>
              </a:r>
              <a:r>
                <a:rPr lang="en-US" altLang="zh-CN" sz="2000" b="1" dirty="0">
                  <a:latin typeface="楷体_GB2312" pitchFamily="49" charset="-122"/>
                  <a:ea typeface="楷体_GB2312" pitchFamily="49" charset="-122"/>
                </a:rPr>
                <a:t>1</a:t>
              </a:r>
              <a:r>
                <a:rPr lang="zh-CN" altLang="en-US" sz="2000" b="1" dirty="0">
                  <a:latin typeface="楷体_GB2312" pitchFamily="49" charset="-122"/>
                  <a:ea typeface="楷体_GB2312" pitchFamily="49" charset="-122"/>
                </a:rPr>
                <a:t>年，显然招比不招好；</a:t>
              </a:r>
              <a:endParaRPr lang="zh-CN" altLang="en-US" sz="2000" dirty="0">
                <a:solidFill>
                  <a:schemeClr val="bg1"/>
                </a:solidFill>
                <a:latin typeface="微软雅黑" panose="020B0503020204020204" pitchFamily="34" charset="-122"/>
              </a:endParaRPr>
            </a:p>
          </p:txBody>
        </p:sp>
      </p:grpSp>
      <p:grpSp>
        <p:nvGrpSpPr>
          <p:cNvPr id="46098" name="组合 25"/>
          <p:cNvGrpSpPr/>
          <p:nvPr/>
        </p:nvGrpSpPr>
        <p:grpSpPr>
          <a:xfrm>
            <a:off x="331788" y="222250"/>
            <a:ext cx="2841050" cy="523220"/>
            <a:chOff x="331599" y="222348"/>
            <a:chExt cx="2841158" cy="523298"/>
          </a:xfrm>
        </p:grpSpPr>
        <p:sp>
          <p:nvSpPr>
            <p:cNvPr id="27" name="矩形 26"/>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6102" name="文本框 27"/>
            <p:cNvSpPr txBox="1"/>
            <p:nvPr/>
          </p:nvSpPr>
          <p:spPr>
            <a:xfrm>
              <a:off x="474479" y="222348"/>
              <a:ext cx="2698278" cy="523298"/>
            </a:xfrm>
            <a:prstGeom prst="rect">
              <a:avLst/>
            </a:prstGeom>
            <a:noFill/>
            <a:ln w="9525">
              <a:noFill/>
            </a:ln>
          </p:spPr>
          <p:txBody>
            <a:bodyPr wrap="none">
              <a:spAutoFit/>
            </a:bodyPr>
            <a:lstStyle/>
            <a:p>
              <a:pPr eaLnBrk="1" hangingPunct="1"/>
              <a:r>
                <a:rPr lang="zh-CN" altLang="en-US" sz="2800" dirty="0">
                  <a:latin typeface="微软雅黑" panose="020B0503020204020204" pitchFamily="34" charset="-122"/>
                </a:rPr>
                <a:t>博弈局面的形成</a:t>
              </a:r>
              <a:endParaRPr lang="zh-CN" altLang="en-US" sz="2800" dirty="0">
                <a:latin typeface="微软雅黑" panose="020B0503020204020204" pitchFamily="34" charset="-122"/>
              </a:endParaRPr>
            </a:p>
          </p:txBody>
        </p:sp>
      </p:grpSp>
      <p:sp>
        <p:nvSpPr>
          <p:cNvPr id="10" name="矩形 9"/>
          <p:cNvSpPr/>
          <p:nvPr/>
        </p:nvSpPr>
        <p:spPr>
          <a:xfrm>
            <a:off x="7497544" y="724049"/>
            <a:ext cx="2884705" cy="2058577"/>
          </a:xfrm>
          <a:prstGeom prst="rect">
            <a:avLst/>
          </a:prstGeom>
        </p:spPr>
        <p:txBody>
          <a:bodyPr wrap="square">
            <a:spAutoFit/>
          </a:bodyPr>
          <a:lstStyle/>
          <a:p>
            <a:pPr eaLnBrk="1" hangingPunct="1">
              <a:lnSpc>
                <a:spcPct val="120000"/>
              </a:lnSpc>
              <a:spcBef>
                <a:spcPct val="50000"/>
              </a:spcBef>
              <a:buClr>
                <a:srgbClr val="009999"/>
              </a:buClr>
            </a:pPr>
            <a:r>
              <a:rPr lang="zh-CN" altLang="en-US" b="1" dirty="0">
                <a:latin typeface="楷体_GB2312" pitchFamily="49" charset="-122"/>
                <a:ea typeface="楷体_GB2312" pitchFamily="49" charset="-122"/>
              </a:rPr>
              <a:t>如果甲招了，我若不招，则要坐牢</a:t>
            </a:r>
            <a:r>
              <a:rPr lang="en-US" altLang="zh-CN" b="1" dirty="0">
                <a:latin typeface="楷体_GB2312" pitchFamily="49" charset="-122"/>
                <a:ea typeface="楷体_GB2312" pitchFamily="49" charset="-122"/>
              </a:rPr>
              <a:t>15</a:t>
            </a:r>
            <a:r>
              <a:rPr lang="zh-CN" altLang="en-US" b="1" dirty="0">
                <a:latin typeface="楷体_GB2312" pitchFamily="49" charset="-122"/>
                <a:ea typeface="楷体_GB2312" pitchFamily="49" charset="-122"/>
              </a:rPr>
              <a:t>年，招了只坐</a:t>
            </a:r>
            <a:r>
              <a:rPr lang="en-US" altLang="zh-CN" b="1" dirty="0">
                <a:latin typeface="楷体_GB2312" pitchFamily="49" charset="-122"/>
                <a:ea typeface="楷体_GB2312" pitchFamily="49" charset="-122"/>
              </a:rPr>
              <a:t>10</a:t>
            </a:r>
            <a:r>
              <a:rPr lang="zh-CN" altLang="en-US" b="1" dirty="0">
                <a:latin typeface="楷体_GB2312" pitchFamily="49" charset="-122"/>
                <a:ea typeface="楷体_GB2312" pitchFamily="49" charset="-122"/>
              </a:rPr>
              <a:t>年，显然还是以招认为好。无论乙招与不招，我的最佳选择都是招认。还是招了吧。 </a:t>
            </a:r>
            <a:endParaRPr lang="zh-CN" altLang="en-US" b="1" dirty="0">
              <a:latin typeface="楷体_GB2312" pitchFamily="49" charset="-122"/>
              <a:ea typeface="楷体_GB2312" pitchFamily="49" charset="-122"/>
            </a:endParaRPr>
          </a:p>
        </p:txBody>
      </p:sp>
    </p:spTree>
  </p:cSld>
  <p:clrMapOvr>
    <a:masterClrMapping/>
  </p:clrMapOvr>
  <p:transition>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3"/>
          <p:cNvGrpSpPr/>
          <p:nvPr/>
        </p:nvGrpSpPr>
        <p:grpSpPr bwMode="auto">
          <a:xfrm>
            <a:off x="-1182208" y="742158"/>
            <a:ext cx="8389938" cy="5373684"/>
            <a:chOff x="180" y="935"/>
            <a:chExt cx="5285" cy="3385"/>
          </a:xfrm>
        </p:grpSpPr>
        <p:sp>
          <p:nvSpPr>
            <p:cNvPr id="29" name="Text Box 4"/>
            <p:cNvSpPr txBox="1">
              <a:spLocks noChangeArrowheads="1"/>
            </p:cNvSpPr>
            <p:nvPr/>
          </p:nvSpPr>
          <p:spPr bwMode="auto">
            <a:xfrm>
              <a:off x="3303" y="2788"/>
              <a:ext cx="1044" cy="545"/>
            </a:xfrm>
            <a:prstGeom prst="rect">
              <a:avLst/>
            </a:prstGeom>
            <a:solidFill>
              <a:srgbClr val="FFFFFF"/>
            </a:solidFill>
            <a:ln w="9525">
              <a:solidFill>
                <a:srgbClr val="FFFFFF"/>
              </a:solidFill>
              <a:miter lim="800000"/>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eaLnBrk="1" hangingPunct="1"/>
              <a:r>
                <a:rPr lang="zh-CN" altLang="en-US" sz="2400" b="1" dirty="0">
                  <a:latin typeface="Times New Roman" panose="02020603050405020304" pitchFamily="18" charset="0"/>
                </a:rPr>
                <a:t>（</a:t>
              </a:r>
              <a:r>
                <a:rPr lang="en-US" altLang="zh-CN" sz="2400" b="1" dirty="0">
                  <a:latin typeface="Times New Roman" panose="02020603050405020304" pitchFamily="18" charset="0"/>
                </a:rPr>
                <a:t>-</a:t>
              </a:r>
              <a:r>
                <a:rPr lang="en-US" altLang="zh-CN" sz="2400" b="1" dirty="0">
                  <a:solidFill>
                    <a:srgbClr val="0000FF"/>
                  </a:solidFill>
                  <a:latin typeface="Times New Roman" panose="02020603050405020304" pitchFamily="18" charset="0"/>
                </a:rPr>
                <a:t>15</a:t>
              </a:r>
              <a:r>
                <a:rPr lang="zh-CN" altLang="en-US" sz="2400" b="1" dirty="0">
                  <a:latin typeface="Times New Roman" panose="02020603050405020304" pitchFamily="18" charset="0"/>
                </a:rPr>
                <a:t>，</a:t>
              </a:r>
              <a:r>
                <a:rPr lang="en-US" altLang="zh-CN" sz="2400" b="1" dirty="0">
                  <a:solidFill>
                    <a:srgbClr val="FF0000"/>
                  </a:solidFill>
                  <a:latin typeface="Times New Roman" panose="02020603050405020304" pitchFamily="18" charset="0"/>
                </a:rPr>
                <a:t>0</a:t>
              </a:r>
              <a:r>
                <a:rPr lang="zh-CN" altLang="en-US" sz="2400" b="1" dirty="0">
                  <a:latin typeface="Times New Roman" panose="02020603050405020304" pitchFamily="18" charset="0"/>
                </a:rPr>
                <a:t>）</a:t>
              </a:r>
              <a:endParaRPr lang="zh-CN" altLang="en-US" sz="2400" b="1" dirty="0">
                <a:latin typeface="Tahoma" panose="020B0604030504040204" pitchFamily="34" charset="0"/>
              </a:endParaRPr>
            </a:p>
          </p:txBody>
        </p:sp>
        <p:sp>
          <p:nvSpPr>
            <p:cNvPr id="30" name="AutoShape 5"/>
            <p:cNvSpPr>
              <a:spLocks noChangeAspect="1" noChangeArrowheads="1"/>
            </p:cNvSpPr>
            <p:nvPr/>
          </p:nvSpPr>
          <p:spPr bwMode="auto">
            <a:xfrm>
              <a:off x="180" y="935"/>
              <a:ext cx="5285" cy="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endParaRPr lang="zh-CN" altLang="en-US"/>
            </a:p>
          </p:txBody>
        </p:sp>
        <p:sp>
          <p:nvSpPr>
            <p:cNvPr id="31" name="Text Box 6"/>
            <p:cNvSpPr txBox="1">
              <a:spLocks noChangeArrowheads="1"/>
            </p:cNvSpPr>
            <p:nvPr/>
          </p:nvSpPr>
          <p:spPr bwMode="auto">
            <a:xfrm>
              <a:off x="1672" y="1698"/>
              <a:ext cx="1022" cy="546"/>
            </a:xfrm>
            <a:prstGeom prst="rect">
              <a:avLst/>
            </a:prstGeom>
            <a:solidFill>
              <a:srgbClr val="FFFFFF"/>
            </a:solidFill>
            <a:ln w="9525">
              <a:solidFill>
                <a:srgbClr val="FFFFFF"/>
              </a:solidFill>
              <a:miter lim="800000"/>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eaLnBrk="1" hangingPunct="1"/>
              <a:r>
                <a:rPr lang="zh-CN" altLang="en-US" sz="2400" b="1" dirty="0">
                  <a:latin typeface="Times New Roman" panose="02020603050405020304" pitchFamily="18" charset="0"/>
                </a:rPr>
                <a:t>（</a:t>
              </a:r>
              <a:r>
                <a:rPr lang="en-US" altLang="zh-CN" sz="2400" b="1" dirty="0">
                  <a:solidFill>
                    <a:srgbClr val="0000FF"/>
                  </a:solidFill>
                  <a:latin typeface="Times New Roman" panose="02020603050405020304" pitchFamily="18" charset="0"/>
                </a:rPr>
                <a:t>0</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a:t>
              </a:r>
              <a:r>
                <a:rPr lang="en-US" altLang="zh-CN" sz="2400" b="1" dirty="0">
                  <a:solidFill>
                    <a:srgbClr val="FF0000"/>
                  </a:solidFill>
                  <a:latin typeface="Times New Roman" panose="02020603050405020304" pitchFamily="18" charset="0"/>
                </a:rPr>
                <a:t>15</a:t>
              </a:r>
              <a:r>
                <a:rPr lang="zh-CN" altLang="en-US" sz="2400" b="1" dirty="0">
                  <a:latin typeface="Times New Roman" panose="02020603050405020304" pitchFamily="18" charset="0"/>
                </a:rPr>
                <a:t>）</a:t>
              </a:r>
              <a:endParaRPr lang="zh-CN" altLang="en-US" sz="2400" b="1" dirty="0">
                <a:latin typeface="Tahoma" panose="020B0604030504040204" pitchFamily="34" charset="0"/>
              </a:endParaRPr>
            </a:p>
          </p:txBody>
        </p:sp>
        <p:sp>
          <p:nvSpPr>
            <p:cNvPr id="32" name="Text Box 7"/>
            <p:cNvSpPr txBox="1">
              <a:spLocks noChangeArrowheads="1"/>
            </p:cNvSpPr>
            <p:nvPr/>
          </p:nvSpPr>
          <p:spPr bwMode="auto">
            <a:xfrm>
              <a:off x="1672" y="2790"/>
              <a:ext cx="1169" cy="530"/>
            </a:xfrm>
            <a:prstGeom prst="rect">
              <a:avLst/>
            </a:prstGeom>
            <a:solidFill>
              <a:srgbClr val="FFFFFF"/>
            </a:solidFill>
            <a:ln w="9525">
              <a:solidFill>
                <a:srgbClr val="FFFFFF"/>
              </a:solidFill>
              <a:miter lim="800000"/>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eaLnBrk="1" hangingPunct="1"/>
              <a:r>
                <a:rPr lang="zh-CN" altLang="en-US" sz="2400" b="1" dirty="0">
                  <a:latin typeface="Times New Roman" panose="02020603050405020304" pitchFamily="18" charset="0"/>
                </a:rPr>
                <a:t>（</a:t>
              </a:r>
              <a:r>
                <a:rPr lang="en-US" altLang="zh-CN" sz="2400" b="1" dirty="0">
                  <a:latin typeface="Times New Roman" panose="02020603050405020304" pitchFamily="18" charset="0"/>
                </a:rPr>
                <a:t>-</a:t>
              </a:r>
              <a:r>
                <a:rPr lang="en-US" altLang="zh-CN" sz="2400" b="1" dirty="0">
                  <a:solidFill>
                    <a:srgbClr val="0000FF"/>
                  </a:solidFill>
                  <a:latin typeface="Times New Roman" panose="02020603050405020304" pitchFamily="18" charset="0"/>
                </a:rPr>
                <a:t>1</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a:t>
              </a:r>
              <a:r>
                <a:rPr lang="en-US" altLang="zh-CN" sz="2400" b="1" dirty="0">
                  <a:solidFill>
                    <a:srgbClr val="FF0000"/>
                  </a:solidFill>
                  <a:latin typeface="Times New Roman" panose="02020603050405020304" pitchFamily="18" charset="0"/>
                </a:rPr>
                <a:t>1</a:t>
              </a:r>
              <a:r>
                <a:rPr lang="zh-CN" altLang="en-US" sz="2400" b="1" dirty="0">
                  <a:latin typeface="Times New Roman" panose="02020603050405020304" pitchFamily="18" charset="0"/>
                </a:rPr>
                <a:t>）</a:t>
              </a:r>
              <a:endParaRPr lang="en-US" altLang="zh-CN" sz="2400" b="1" dirty="0">
                <a:latin typeface="Times New Roman" panose="02020603050405020304" pitchFamily="18" charset="0"/>
              </a:endParaRPr>
            </a:p>
            <a:p>
              <a:pPr algn="just" eaLnBrk="1" hangingPunct="1"/>
              <a:r>
                <a:rPr lang="zh-CN" altLang="en-US" sz="2400" b="1" dirty="0">
                  <a:latin typeface="Times New Roman" panose="02020603050405020304" pitchFamily="18" charset="0"/>
                </a:rPr>
                <a:t> 全部不招供</a:t>
              </a:r>
              <a:endParaRPr lang="zh-CN" altLang="en-US" sz="2400" b="1" dirty="0">
                <a:latin typeface="Tahoma" panose="020B0604030504040204" pitchFamily="34" charset="0"/>
              </a:endParaRPr>
            </a:p>
          </p:txBody>
        </p:sp>
        <p:sp>
          <p:nvSpPr>
            <p:cNvPr id="33" name="Line 8"/>
            <p:cNvSpPr>
              <a:spLocks noChangeShapeType="1"/>
            </p:cNvSpPr>
            <p:nvPr/>
          </p:nvSpPr>
          <p:spPr bwMode="auto">
            <a:xfrm>
              <a:off x="1650" y="3333"/>
              <a:ext cx="2758"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4" name="Line 9"/>
            <p:cNvSpPr>
              <a:spLocks noChangeShapeType="1"/>
            </p:cNvSpPr>
            <p:nvPr/>
          </p:nvSpPr>
          <p:spPr bwMode="auto">
            <a:xfrm flipV="1">
              <a:off x="1650" y="1152"/>
              <a:ext cx="22" cy="218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35" name="Text Box 10"/>
            <p:cNvSpPr txBox="1">
              <a:spLocks noChangeArrowheads="1"/>
            </p:cNvSpPr>
            <p:nvPr/>
          </p:nvSpPr>
          <p:spPr bwMode="auto">
            <a:xfrm>
              <a:off x="4544" y="3238"/>
              <a:ext cx="459" cy="436"/>
            </a:xfrm>
            <a:prstGeom prst="rect">
              <a:avLst/>
            </a:prstGeom>
            <a:solidFill>
              <a:srgbClr val="FFFFFF"/>
            </a:solidFill>
            <a:ln w="9525">
              <a:solidFill>
                <a:srgbClr val="FFFFFF"/>
              </a:solidFill>
              <a:miter lim="800000"/>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eaLnBrk="1" hangingPunct="1"/>
              <a:r>
                <a:rPr lang="zh-CN" altLang="en-US" sz="2400" b="1">
                  <a:solidFill>
                    <a:srgbClr val="FF0000"/>
                  </a:solidFill>
                  <a:latin typeface="Times New Roman" panose="02020603050405020304" pitchFamily="18" charset="0"/>
                </a:rPr>
                <a:t>乙</a:t>
              </a:r>
              <a:endParaRPr lang="zh-CN" altLang="en-US" sz="2400" b="1">
                <a:latin typeface="Tahoma" panose="020B0604030504040204" pitchFamily="34" charset="0"/>
              </a:endParaRPr>
            </a:p>
          </p:txBody>
        </p:sp>
        <p:sp>
          <p:nvSpPr>
            <p:cNvPr id="36" name="Text Box 11"/>
            <p:cNvSpPr txBox="1">
              <a:spLocks noChangeArrowheads="1"/>
            </p:cNvSpPr>
            <p:nvPr/>
          </p:nvSpPr>
          <p:spPr bwMode="auto">
            <a:xfrm>
              <a:off x="1212" y="1043"/>
              <a:ext cx="344" cy="546"/>
            </a:xfrm>
            <a:prstGeom prst="rect">
              <a:avLst/>
            </a:prstGeom>
            <a:solidFill>
              <a:srgbClr val="FFFFFF"/>
            </a:solidFill>
            <a:ln w="9525">
              <a:solidFill>
                <a:srgbClr val="FFFFFF"/>
              </a:solidFill>
              <a:miter lim="800000"/>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eaLnBrk="1" hangingPunct="1"/>
              <a:r>
                <a:rPr lang="zh-CN" altLang="en-US" sz="2400" b="1">
                  <a:solidFill>
                    <a:srgbClr val="0000FF"/>
                  </a:solidFill>
                  <a:latin typeface="Times New Roman" panose="02020603050405020304" pitchFamily="18" charset="0"/>
                </a:rPr>
                <a:t>甲</a:t>
              </a:r>
              <a:endParaRPr lang="zh-CN" altLang="en-US" sz="2400" b="1">
                <a:latin typeface="Tahoma" panose="020B0604030504040204" pitchFamily="34" charset="0"/>
              </a:endParaRPr>
            </a:p>
          </p:txBody>
        </p:sp>
        <p:sp>
          <p:nvSpPr>
            <p:cNvPr id="37" name="Text Box 12"/>
            <p:cNvSpPr txBox="1">
              <a:spLocks noChangeArrowheads="1"/>
            </p:cNvSpPr>
            <p:nvPr/>
          </p:nvSpPr>
          <p:spPr bwMode="auto">
            <a:xfrm>
              <a:off x="867" y="2790"/>
              <a:ext cx="689" cy="764"/>
            </a:xfrm>
            <a:prstGeom prst="rect">
              <a:avLst/>
            </a:prstGeom>
            <a:solidFill>
              <a:srgbClr val="FFFFFF"/>
            </a:solidFill>
            <a:ln w="9525">
              <a:solidFill>
                <a:srgbClr val="FFFFFF"/>
              </a:solidFill>
              <a:miter lim="800000"/>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r>
                <a:rPr lang="zh-CN" altLang="en-US" sz="2400" b="1" dirty="0">
                  <a:solidFill>
                    <a:srgbClr val="0000FF"/>
                  </a:solidFill>
                  <a:latin typeface="Times New Roman" panose="02020603050405020304" pitchFamily="18" charset="0"/>
                </a:rPr>
                <a:t>不招</a:t>
              </a:r>
              <a:endParaRPr lang="zh-CN" altLang="en-US" sz="2400" b="1" dirty="0">
                <a:latin typeface="Tahoma" panose="020B0604030504040204" pitchFamily="34" charset="0"/>
              </a:endParaRPr>
            </a:p>
          </p:txBody>
        </p:sp>
        <p:sp>
          <p:nvSpPr>
            <p:cNvPr id="38" name="Text Box 13"/>
            <p:cNvSpPr txBox="1">
              <a:spLocks noChangeArrowheads="1"/>
            </p:cNvSpPr>
            <p:nvPr/>
          </p:nvSpPr>
          <p:spPr bwMode="auto">
            <a:xfrm>
              <a:off x="1901" y="3456"/>
              <a:ext cx="804" cy="437"/>
            </a:xfrm>
            <a:prstGeom prst="rect">
              <a:avLst/>
            </a:prstGeom>
            <a:solidFill>
              <a:srgbClr val="FFFFFF"/>
            </a:solidFill>
            <a:ln w="9525">
              <a:solidFill>
                <a:srgbClr val="FFFFFF"/>
              </a:solidFill>
              <a:miter lim="800000"/>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eaLnBrk="1" hangingPunct="1"/>
              <a:r>
                <a:rPr lang="zh-CN" altLang="en-US" sz="2400" b="1" dirty="0">
                  <a:solidFill>
                    <a:srgbClr val="FF0000"/>
                  </a:solidFill>
                  <a:latin typeface="Times New Roman" panose="02020603050405020304" pitchFamily="18" charset="0"/>
                </a:rPr>
                <a:t>不招</a:t>
              </a:r>
              <a:endParaRPr lang="zh-CN" altLang="en-US" sz="2400" b="1" dirty="0">
                <a:latin typeface="Tahoma" panose="020B0604030504040204" pitchFamily="34" charset="0"/>
              </a:endParaRPr>
            </a:p>
          </p:txBody>
        </p:sp>
        <p:sp>
          <p:nvSpPr>
            <p:cNvPr id="39" name="Text Box 14"/>
            <p:cNvSpPr txBox="1">
              <a:spLocks noChangeArrowheads="1"/>
            </p:cNvSpPr>
            <p:nvPr/>
          </p:nvSpPr>
          <p:spPr bwMode="auto">
            <a:xfrm>
              <a:off x="3543" y="3410"/>
              <a:ext cx="804" cy="437"/>
            </a:xfrm>
            <a:prstGeom prst="rect">
              <a:avLst/>
            </a:prstGeom>
            <a:solidFill>
              <a:srgbClr val="FFFFFF"/>
            </a:solidFill>
            <a:ln w="9525">
              <a:solidFill>
                <a:srgbClr val="FFFFFF"/>
              </a:solidFill>
              <a:miter lim="800000"/>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eaLnBrk="1" hangingPunct="1"/>
              <a:r>
                <a:rPr lang="zh-CN" altLang="en-US" sz="2400" b="1" dirty="0">
                  <a:solidFill>
                    <a:srgbClr val="FF0000"/>
                  </a:solidFill>
                  <a:latin typeface="Times New Roman" panose="02020603050405020304" pitchFamily="18" charset="0"/>
                </a:rPr>
                <a:t>招供</a:t>
              </a:r>
              <a:endParaRPr lang="zh-CN" altLang="en-US" sz="2400" b="1" dirty="0">
                <a:latin typeface="Tahoma" panose="020B0604030504040204" pitchFamily="34" charset="0"/>
              </a:endParaRPr>
            </a:p>
          </p:txBody>
        </p:sp>
        <p:sp>
          <p:nvSpPr>
            <p:cNvPr id="40" name="Text Box 15"/>
            <p:cNvSpPr txBox="1">
              <a:spLocks noChangeArrowheads="1"/>
            </p:cNvSpPr>
            <p:nvPr/>
          </p:nvSpPr>
          <p:spPr bwMode="auto">
            <a:xfrm>
              <a:off x="867" y="1698"/>
              <a:ext cx="689" cy="765"/>
            </a:xfrm>
            <a:prstGeom prst="rect">
              <a:avLst/>
            </a:prstGeom>
            <a:solidFill>
              <a:srgbClr val="FFFFFF"/>
            </a:solidFill>
            <a:ln w="9525">
              <a:solidFill>
                <a:srgbClr val="FFFFFF"/>
              </a:solidFill>
              <a:miter lim="800000"/>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r>
                <a:rPr lang="zh-CN" altLang="en-US" sz="2400" b="1" dirty="0">
                  <a:solidFill>
                    <a:srgbClr val="0000FF"/>
                  </a:solidFill>
                  <a:latin typeface="Times New Roman" panose="02020603050405020304" pitchFamily="18" charset="0"/>
                </a:rPr>
                <a:t>招供</a:t>
              </a:r>
              <a:endParaRPr lang="zh-CN" altLang="en-US" sz="2400" b="1" dirty="0">
                <a:latin typeface="Tahoma" panose="020B0604030504040204" pitchFamily="34" charset="0"/>
              </a:endParaRPr>
            </a:p>
          </p:txBody>
        </p:sp>
        <p:sp>
          <p:nvSpPr>
            <p:cNvPr id="41" name="Text Box 16"/>
            <p:cNvSpPr txBox="1">
              <a:spLocks noChangeArrowheads="1"/>
            </p:cNvSpPr>
            <p:nvPr/>
          </p:nvSpPr>
          <p:spPr bwMode="auto">
            <a:xfrm>
              <a:off x="3280" y="1698"/>
              <a:ext cx="1110" cy="546"/>
            </a:xfrm>
            <a:prstGeom prst="rect">
              <a:avLst/>
            </a:prstGeom>
            <a:solidFill>
              <a:srgbClr val="FFFFFF"/>
            </a:solidFill>
            <a:ln w="9525">
              <a:solidFill>
                <a:srgbClr val="FFFFFF"/>
              </a:solidFill>
              <a:miter lim="800000"/>
            </a:ln>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eaLnBrk="1" hangingPunct="1"/>
              <a:r>
                <a:rPr lang="zh-CN" altLang="en-US" sz="2400" b="1" dirty="0">
                  <a:latin typeface="Times New Roman" panose="02020603050405020304" pitchFamily="18" charset="0"/>
                </a:rPr>
                <a:t>（</a:t>
              </a:r>
              <a:r>
                <a:rPr lang="en-US" altLang="zh-CN" sz="2400" b="1" dirty="0">
                  <a:latin typeface="Times New Roman" panose="02020603050405020304" pitchFamily="18" charset="0"/>
                </a:rPr>
                <a:t>-</a:t>
              </a:r>
              <a:r>
                <a:rPr lang="en-US" altLang="zh-CN" sz="2400" b="1" dirty="0">
                  <a:solidFill>
                    <a:srgbClr val="0000FF"/>
                  </a:solidFill>
                  <a:latin typeface="Times New Roman" panose="02020603050405020304" pitchFamily="18" charset="0"/>
                </a:rPr>
                <a:t>8</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a:t>
              </a:r>
              <a:r>
                <a:rPr lang="en-US" altLang="zh-CN" sz="2400" b="1" dirty="0">
                  <a:solidFill>
                    <a:srgbClr val="FF0000"/>
                  </a:solidFill>
                  <a:latin typeface="Times New Roman" panose="02020603050405020304" pitchFamily="18" charset="0"/>
                </a:rPr>
                <a:t>8</a:t>
              </a:r>
              <a:r>
                <a:rPr lang="zh-CN" altLang="en-US" sz="2400" b="1" dirty="0">
                  <a:latin typeface="Times New Roman" panose="02020603050405020304" pitchFamily="18" charset="0"/>
                </a:rPr>
                <a:t>）</a:t>
              </a:r>
              <a:endParaRPr lang="en-US" altLang="zh-CN" sz="2400" b="1" dirty="0">
                <a:latin typeface="Times New Roman" panose="02020603050405020304" pitchFamily="18" charset="0"/>
              </a:endParaRPr>
            </a:p>
            <a:p>
              <a:pPr algn="just" eaLnBrk="1" hangingPunct="1"/>
              <a:r>
                <a:rPr lang="zh-CN" altLang="en-US" sz="2400" b="1" dirty="0">
                  <a:latin typeface="Times New Roman" panose="02020603050405020304" pitchFamily="18" charset="0"/>
                </a:rPr>
                <a:t> 全部招供</a:t>
              </a:r>
              <a:endParaRPr lang="zh-CN" altLang="en-US" sz="2400" b="1" dirty="0">
                <a:latin typeface="Tahoma" panose="020B0604030504040204" pitchFamily="34" charset="0"/>
              </a:endParaRPr>
            </a:p>
          </p:txBody>
        </p:sp>
      </p:grpSp>
      <p:sp>
        <p:nvSpPr>
          <p:cNvPr id="16" name="矩形 15"/>
          <p:cNvSpPr/>
          <p:nvPr/>
        </p:nvSpPr>
        <p:spPr>
          <a:xfrm>
            <a:off x="727555" y="205363"/>
            <a:ext cx="6096000" cy="646331"/>
          </a:xfrm>
          <a:prstGeom prst="rect">
            <a:avLst/>
          </a:prstGeom>
        </p:spPr>
        <p:txBody>
          <a:bodyPr>
            <a:spAutoFit/>
          </a:bodyPr>
          <a:lstStyle/>
          <a:p>
            <a:r>
              <a:rPr lang="zh-CN" altLang="en-US" b="1" dirty="0">
                <a:latin typeface="楷体_GB2312" pitchFamily="49" charset="-122"/>
                <a:ea typeface="楷体_GB2312" pitchFamily="49" charset="-122"/>
              </a:rPr>
              <a:t>从表面上看，他们应该互相合作，保持沉默。但他们不得不仔细考虑对方可能采取什么选择</a:t>
            </a:r>
            <a:endParaRPr lang="zh-CN" altLang="en-US" dirty="0"/>
          </a:p>
        </p:txBody>
      </p:sp>
      <p:sp>
        <p:nvSpPr>
          <p:cNvPr id="17" name="矩形 16"/>
          <p:cNvSpPr/>
          <p:nvPr/>
        </p:nvSpPr>
        <p:spPr>
          <a:xfrm>
            <a:off x="6399693" y="2560638"/>
            <a:ext cx="5244425" cy="2018501"/>
          </a:xfrm>
          <a:prstGeom prst="rect">
            <a:avLst/>
          </a:prstGeom>
        </p:spPr>
        <p:txBody>
          <a:bodyPr wrap="square">
            <a:spAutoFit/>
          </a:bodyPr>
          <a:lstStyle/>
          <a:p>
            <a:pPr eaLnBrk="1" hangingPunct="1">
              <a:lnSpc>
                <a:spcPct val="120000"/>
              </a:lnSpc>
              <a:spcBef>
                <a:spcPct val="50000"/>
              </a:spcBef>
              <a:buClr>
                <a:srgbClr val="009999"/>
              </a:buClr>
              <a:buFont typeface="Wingdings" panose="05000000000000000000" pitchFamily="2" charset="2"/>
              <a:buChar char="p"/>
            </a:pPr>
            <a:r>
              <a:rPr lang="zh-CN" altLang="en-US" sz="2400" b="1" dirty="0">
                <a:latin typeface="楷体_GB2312" pitchFamily="49" charset="-122"/>
                <a:ea typeface="楷体_GB2312" pitchFamily="49" charset="-122"/>
              </a:rPr>
              <a:t>甲、乙两个人都十分精明，而且都只关心减少自己的刑期，并不在乎对方被判多少年</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人都是有私心的嘛</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 </a:t>
            </a:r>
            <a:endParaRPr lang="zh-CN" altLang="en-US" sz="2400" b="1" dirty="0">
              <a:latin typeface="楷体_GB2312" pitchFamily="49" charset="-122"/>
              <a:ea typeface="楷体_GB2312" pitchFamily="49" charset="-122"/>
            </a:endParaRPr>
          </a:p>
          <a:p>
            <a:pPr eaLnBrk="1" hangingPunct="1">
              <a:lnSpc>
                <a:spcPct val="120000"/>
              </a:lnSpc>
              <a:spcBef>
                <a:spcPct val="50000"/>
              </a:spcBef>
              <a:buClr>
                <a:srgbClr val="009999"/>
              </a:buClr>
            </a:pPr>
            <a:endParaRPr lang="zh-CN" altLang="en-US" sz="2400" dirty="0"/>
          </a:p>
        </p:txBody>
      </p:sp>
    </p:spTree>
  </p:cSld>
  <p:clrMapOvr>
    <a:masterClrMapping/>
  </p:clrMapOvr>
  <p:transition>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4987925" y="1300163"/>
            <a:ext cx="2247900" cy="1751013"/>
          </a:xfrm>
          <a:custGeom>
            <a:avLst/>
            <a:gdLst>
              <a:gd name="connsiteX0" fmla="*/ 1624005 w 2361549"/>
              <a:gd name="connsiteY0" fmla="*/ 766431 h 1838120"/>
              <a:gd name="connsiteX1" fmla="*/ 1624001 w 2361549"/>
              <a:gd name="connsiteY1" fmla="*/ 766438 h 1838120"/>
              <a:gd name="connsiteX2" fmla="*/ 1623999 w 2361549"/>
              <a:gd name="connsiteY2" fmla="*/ 766446 h 1838120"/>
              <a:gd name="connsiteX3" fmla="*/ 1624002 w 2361549"/>
              <a:gd name="connsiteY3" fmla="*/ 766439 h 1838120"/>
              <a:gd name="connsiteX4" fmla="*/ 1137560 w 2361549"/>
              <a:gd name="connsiteY4" fmla="*/ 0 h 1838120"/>
              <a:gd name="connsiteX5" fmla="*/ 1518424 w 2361549"/>
              <a:gd name="connsiteY5" fmla="*/ 157760 h 1838120"/>
              <a:gd name="connsiteX6" fmla="*/ 1581960 w 2361549"/>
              <a:gd name="connsiteY6" fmla="*/ 234766 h 1838120"/>
              <a:gd name="connsiteX7" fmla="*/ 1593877 w 2361549"/>
              <a:gd name="connsiteY7" fmla="*/ 255314 h 1838120"/>
              <a:gd name="connsiteX8" fmla="*/ 1633856 w 2361549"/>
              <a:gd name="connsiteY8" fmla="*/ 328968 h 1838120"/>
              <a:gd name="connsiteX9" fmla="*/ 1665242 w 2361549"/>
              <a:gd name="connsiteY9" fmla="*/ 430072 h 1838120"/>
              <a:gd name="connsiteX10" fmla="*/ 1667508 w 2361549"/>
              <a:gd name="connsiteY10" fmla="*/ 452553 h 1838120"/>
              <a:gd name="connsiteX11" fmla="*/ 1667509 w 2361549"/>
              <a:gd name="connsiteY11" fmla="*/ 452556 h 1838120"/>
              <a:gd name="connsiteX12" fmla="*/ 1665243 w 2361549"/>
              <a:gd name="connsiteY12" fmla="*/ 430073 h 1838120"/>
              <a:gd name="connsiteX13" fmla="*/ 1633857 w 2361549"/>
              <a:gd name="connsiteY13" fmla="*/ 328969 h 1838120"/>
              <a:gd name="connsiteX14" fmla="*/ 1593878 w 2361549"/>
              <a:gd name="connsiteY14" fmla="*/ 255315 h 1838120"/>
              <a:gd name="connsiteX15" fmla="*/ 2120323 w 2361549"/>
              <a:gd name="connsiteY15" fmla="*/ 1162978 h 1838120"/>
              <a:gd name="connsiteX16" fmla="*/ 2361549 w 2361549"/>
              <a:gd name="connsiteY16" fmla="*/ 1023706 h 1838120"/>
              <a:gd name="connsiteX17" fmla="*/ 2275740 w 2361549"/>
              <a:gd name="connsiteY17" fmla="*/ 1838120 h 1838120"/>
              <a:gd name="connsiteX18" fmla="*/ 1527533 w 2361549"/>
              <a:gd name="connsiteY18" fmla="*/ 1505225 h 1838120"/>
              <a:gd name="connsiteX19" fmla="*/ 1785783 w 2361549"/>
              <a:gd name="connsiteY19" fmla="*/ 1356124 h 1838120"/>
              <a:gd name="connsiteX20" fmla="*/ 1470447 w 2361549"/>
              <a:gd name="connsiteY20" fmla="*/ 812442 h 1838120"/>
              <a:gd name="connsiteX21" fmla="*/ 1463380 w 2361549"/>
              <a:gd name="connsiteY21" fmla="*/ 799420 h 1838120"/>
              <a:gd name="connsiteX22" fmla="*/ 1461749 w 2361549"/>
              <a:gd name="connsiteY22" fmla="*/ 797443 h 1838120"/>
              <a:gd name="connsiteX23" fmla="*/ 1470447 w 2361549"/>
              <a:gd name="connsiteY23" fmla="*/ 812442 h 1838120"/>
              <a:gd name="connsiteX24" fmla="*/ 1499630 w 2361549"/>
              <a:gd name="connsiteY24" fmla="*/ 866204 h 1838120"/>
              <a:gd name="connsiteX25" fmla="*/ 1522539 w 2361549"/>
              <a:gd name="connsiteY25" fmla="*/ 940004 h 1838120"/>
              <a:gd name="connsiteX26" fmla="*/ 1523890 w 2361549"/>
              <a:gd name="connsiteY26" fmla="*/ 953408 h 1838120"/>
              <a:gd name="connsiteX27" fmla="*/ 1522538 w 2361549"/>
              <a:gd name="connsiteY27" fmla="*/ 940003 h 1838120"/>
              <a:gd name="connsiteX28" fmla="*/ 1499629 w 2361549"/>
              <a:gd name="connsiteY28" fmla="*/ 866204 h 1838120"/>
              <a:gd name="connsiteX29" fmla="*/ 1470446 w 2361549"/>
              <a:gd name="connsiteY29" fmla="*/ 812441 h 1838120"/>
              <a:gd name="connsiteX30" fmla="*/ 1461748 w 2361549"/>
              <a:gd name="connsiteY30" fmla="*/ 797442 h 1838120"/>
              <a:gd name="connsiteX31" fmla="*/ 1415371 w 2361549"/>
              <a:gd name="connsiteY31" fmla="*/ 741233 h 1838120"/>
              <a:gd name="connsiteX32" fmla="*/ 1137364 w 2361549"/>
              <a:gd name="connsiteY32" fmla="*/ 626078 h 1838120"/>
              <a:gd name="connsiteX33" fmla="*/ 859358 w 2361549"/>
              <a:gd name="connsiteY33" fmla="*/ 741233 h 1838120"/>
              <a:gd name="connsiteX34" fmla="*/ 812981 w 2361549"/>
              <a:gd name="connsiteY34" fmla="*/ 797442 h 1838120"/>
              <a:gd name="connsiteX35" fmla="*/ 812978 w 2361549"/>
              <a:gd name="connsiteY35" fmla="*/ 797449 h 1838120"/>
              <a:gd name="connsiteX36" fmla="*/ 811350 w 2361549"/>
              <a:gd name="connsiteY36" fmla="*/ 799420 h 1838120"/>
              <a:gd name="connsiteX37" fmla="*/ 804303 w 2361549"/>
              <a:gd name="connsiteY37" fmla="*/ 812405 h 1838120"/>
              <a:gd name="connsiteX38" fmla="*/ 804281 w 2361549"/>
              <a:gd name="connsiteY38" fmla="*/ 812441 h 1838120"/>
              <a:gd name="connsiteX39" fmla="*/ 804261 w 2361549"/>
              <a:gd name="connsiteY39" fmla="*/ 812478 h 1838120"/>
              <a:gd name="connsiteX40" fmla="*/ 334247 w 2361549"/>
              <a:gd name="connsiteY40" fmla="*/ 1622849 h 1838120"/>
              <a:gd name="connsiteX41" fmla="*/ 0 w 2361549"/>
              <a:gd name="connsiteY41" fmla="*/ 1429872 h 1838120"/>
              <a:gd name="connsiteX42" fmla="*/ 681214 w 2361549"/>
              <a:gd name="connsiteY42" fmla="*/ 255365 h 1838120"/>
              <a:gd name="connsiteX43" fmla="*/ 681242 w 2361549"/>
              <a:gd name="connsiteY43" fmla="*/ 255314 h 1838120"/>
              <a:gd name="connsiteX44" fmla="*/ 681271 w 2361549"/>
              <a:gd name="connsiteY44" fmla="*/ 255264 h 1838120"/>
              <a:gd name="connsiteX45" fmla="*/ 690926 w 2361549"/>
              <a:gd name="connsiteY45" fmla="*/ 237476 h 1838120"/>
              <a:gd name="connsiteX46" fmla="*/ 693155 w 2361549"/>
              <a:gd name="connsiteY46" fmla="*/ 234775 h 1838120"/>
              <a:gd name="connsiteX47" fmla="*/ 693160 w 2361549"/>
              <a:gd name="connsiteY47" fmla="*/ 234766 h 1838120"/>
              <a:gd name="connsiteX48" fmla="*/ 756696 w 2361549"/>
              <a:gd name="connsiteY48" fmla="*/ 157760 h 1838120"/>
              <a:gd name="connsiteX49" fmla="*/ 1137560 w 2361549"/>
              <a:gd name="connsiteY49" fmla="*/ 0 h 183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61549" h="1838120">
                <a:moveTo>
                  <a:pt x="1624005" y="766431"/>
                </a:moveTo>
                <a:lnTo>
                  <a:pt x="1624001" y="766438"/>
                </a:lnTo>
                <a:lnTo>
                  <a:pt x="1623999" y="766446"/>
                </a:lnTo>
                <a:lnTo>
                  <a:pt x="1624002" y="766439"/>
                </a:lnTo>
                <a:close/>
                <a:moveTo>
                  <a:pt x="1137560" y="0"/>
                </a:moveTo>
                <a:cubicBezTo>
                  <a:pt x="1286297" y="0"/>
                  <a:pt x="1420952" y="60288"/>
                  <a:pt x="1518424" y="157760"/>
                </a:cubicBezTo>
                <a:lnTo>
                  <a:pt x="1581960" y="234766"/>
                </a:lnTo>
                <a:lnTo>
                  <a:pt x="1593877" y="255314"/>
                </a:lnTo>
                <a:lnTo>
                  <a:pt x="1633856" y="328968"/>
                </a:lnTo>
                <a:cubicBezTo>
                  <a:pt x="1647485" y="361188"/>
                  <a:pt x="1658067" y="395010"/>
                  <a:pt x="1665242" y="430072"/>
                </a:cubicBezTo>
                <a:lnTo>
                  <a:pt x="1667508" y="452553"/>
                </a:lnTo>
                <a:lnTo>
                  <a:pt x="1667509" y="452556"/>
                </a:lnTo>
                <a:lnTo>
                  <a:pt x="1665243" y="430073"/>
                </a:lnTo>
                <a:cubicBezTo>
                  <a:pt x="1658068" y="395011"/>
                  <a:pt x="1647486" y="361189"/>
                  <a:pt x="1633857" y="328969"/>
                </a:cubicBezTo>
                <a:lnTo>
                  <a:pt x="1593878" y="255315"/>
                </a:lnTo>
                <a:lnTo>
                  <a:pt x="2120323" y="1162978"/>
                </a:lnTo>
                <a:lnTo>
                  <a:pt x="2361549" y="1023706"/>
                </a:lnTo>
                <a:lnTo>
                  <a:pt x="2275740" y="1838120"/>
                </a:lnTo>
                <a:lnTo>
                  <a:pt x="1527533" y="1505225"/>
                </a:lnTo>
                <a:lnTo>
                  <a:pt x="1785783" y="1356124"/>
                </a:lnTo>
                <a:lnTo>
                  <a:pt x="1470447" y="812442"/>
                </a:lnTo>
                <a:lnTo>
                  <a:pt x="1463380" y="799420"/>
                </a:lnTo>
                <a:lnTo>
                  <a:pt x="1461749" y="797443"/>
                </a:lnTo>
                <a:lnTo>
                  <a:pt x="1470447" y="812442"/>
                </a:lnTo>
                <a:lnTo>
                  <a:pt x="1499630" y="866204"/>
                </a:lnTo>
                <a:cubicBezTo>
                  <a:pt x="1509578" y="889723"/>
                  <a:pt x="1517302" y="914411"/>
                  <a:pt x="1522539" y="940004"/>
                </a:cubicBezTo>
                <a:lnTo>
                  <a:pt x="1523890" y="953408"/>
                </a:lnTo>
                <a:lnTo>
                  <a:pt x="1522538" y="940003"/>
                </a:lnTo>
                <a:cubicBezTo>
                  <a:pt x="1517301" y="914410"/>
                  <a:pt x="1509577" y="889722"/>
                  <a:pt x="1499629" y="866204"/>
                </a:cubicBezTo>
                <a:lnTo>
                  <a:pt x="1470446" y="812441"/>
                </a:lnTo>
                <a:lnTo>
                  <a:pt x="1461748" y="797442"/>
                </a:lnTo>
                <a:lnTo>
                  <a:pt x="1415371" y="741233"/>
                </a:lnTo>
                <a:cubicBezTo>
                  <a:pt x="1344223" y="670084"/>
                  <a:pt x="1245933" y="626078"/>
                  <a:pt x="1137364" y="626078"/>
                </a:cubicBezTo>
                <a:cubicBezTo>
                  <a:pt x="1028796" y="626078"/>
                  <a:pt x="930506" y="670084"/>
                  <a:pt x="859358" y="741233"/>
                </a:cubicBezTo>
                <a:lnTo>
                  <a:pt x="812981" y="797442"/>
                </a:lnTo>
                <a:lnTo>
                  <a:pt x="812978" y="797449"/>
                </a:lnTo>
                <a:lnTo>
                  <a:pt x="811350" y="799420"/>
                </a:lnTo>
                <a:lnTo>
                  <a:pt x="804303" y="812405"/>
                </a:lnTo>
                <a:lnTo>
                  <a:pt x="804281" y="812441"/>
                </a:lnTo>
                <a:lnTo>
                  <a:pt x="804261" y="812478"/>
                </a:lnTo>
                <a:lnTo>
                  <a:pt x="334247" y="1622849"/>
                </a:lnTo>
                <a:lnTo>
                  <a:pt x="0" y="1429872"/>
                </a:lnTo>
                <a:lnTo>
                  <a:pt x="681214" y="255365"/>
                </a:lnTo>
                <a:lnTo>
                  <a:pt x="681242" y="255314"/>
                </a:lnTo>
                <a:lnTo>
                  <a:pt x="681271" y="255264"/>
                </a:lnTo>
                <a:lnTo>
                  <a:pt x="690926" y="237476"/>
                </a:lnTo>
                <a:lnTo>
                  <a:pt x="693155" y="234775"/>
                </a:lnTo>
                <a:lnTo>
                  <a:pt x="693160" y="234766"/>
                </a:lnTo>
                <a:lnTo>
                  <a:pt x="756696" y="157760"/>
                </a:lnTo>
                <a:cubicBezTo>
                  <a:pt x="854167" y="60288"/>
                  <a:pt x="988823" y="0"/>
                  <a:pt x="113756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rot="16200000">
            <a:off x="5959475" y="3059113"/>
            <a:ext cx="2124075" cy="2092325"/>
          </a:xfrm>
          <a:custGeom>
            <a:avLst/>
            <a:gdLst>
              <a:gd name="connsiteX0" fmla="*/ 1339163 w 2230917"/>
              <a:gd name="connsiteY0" fmla="*/ 1847926 h 2197447"/>
              <a:gd name="connsiteX1" fmla="*/ 1335661 w 2230917"/>
              <a:gd name="connsiteY1" fmla="*/ 1854376 h 2197447"/>
              <a:gd name="connsiteX2" fmla="*/ 1334374 w 2230917"/>
              <a:gd name="connsiteY2" fmla="*/ 1858524 h 2197447"/>
              <a:gd name="connsiteX3" fmla="*/ 1329032 w 2230917"/>
              <a:gd name="connsiteY3" fmla="*/ 1870349 h 2197447"/>
              <a:gd name="connsiteX4" fmla="*/ 1332275 w 2230917"/>
              <a:gd name="connsiteY4" fmla="*/ 1865287 h 2197447"/>
              <a:gd name="connsiteX5" fmla="*/ 1334374 w 2230917"/>
              <a:gd name="connsiteY5" fmla="*/ 1858524 h 2197447"/>
              <a:gd name="connsiteX6" fmla="*/ 2230917 w 2230917"/>
              <a:gd name="connsiteY6" fmla="*/ 1469921 h 2197447"/>
              <a:gd name="connsiteX7" fmla="*/ 1138447 w 2230917"/>
              <a:gd name="connsiteY7" fmla="*/ 2103553 h 2197447"/>
              <a:gd name="connsiteX8" fmla="*/ 1215852 w 2230917"/>
              <a:gd name="connsiteY8" fmla="*/ 2039689 h 2197447"/>
              <a:gd name="connsiteX9" fmla="*/ 1215873 w 2230917"/>
              <a:gd name="connsiteY9" fmla="*/ 2039664 h 2197447"/>
              <a:gd name="connsiteX10" fmla="*/ 1253793 w 2230917"/>
              <a:gd name="connsiteY10" fmla="*/ 1995883 h 2197447"/>
              <a:gd name="connsiteX11" fmla="*/ 1250345 w 2230917"/>
              <a:gd name="connsiteY11" fmla="*/ 1997883 h 2197447"/>
              <a:gd name="connsiteX12" fmla="*/ 1215873 w 2230917"/>
              <a:gd name="connsiteY12" fmla="*/ 2039664 h 2197447"/>
              <a:gd name="connsiteX13" fmla="*/ 1215852 w 2230917"/>
              <a:gd name="connsiteY13" fmla="*/ 2039687 h 2197447"/>
              <a:gd name="connsiteX14" fmla="*/ 1138447 w 2230917"/>
              <a:gd name="connsiteY14" fmla="*/ 2103552 h 2197447"/>
              <a:gd name="connsiteX15" fmla="*/ 1120918 w 2230917"/>
              <a:gd name="connsiteY15" fmla="*/ 2113719 h 2197447"/>
              <a:gd name="connsiteX16" fmla="*/ 1044644 w 2230917"/>
              <a:gd name="connsiteY16" fmla="*/ 2155119 h 2197447"/>
              <a:gd name="connsiteX17" fmla="*/ 834988 w 2230917"/>
              <a:gd name="connsiteY17" fmla="*/ 2197447 h 2197447"/>
              <a:gd name="connsiteX18" fmla="*/ 307306 w 2230917"/>
              <a:gd name="connsiteY18" fmla="*/ 1767374 h 2197447"/>
              <a:gd name="connsiteX19" fmla="*/ 296365 w 2230917"/>
              <a:gd name="connsiteY19" fmla="*/ 1658835 h 2197447"/>
              <a:gd name="connsiteX20" fmla="*/ 296365 w 2230917"/>
              <a:gd name="connsiteY20" fmla="*/ 1658812 h 2197447"/>
              <a:gd name="connsiteX21" fmla="*/ 296365 w 2230917"/>
              <a:gd name="connsiteY21" fmla="*/ 1658811 h 2197447"/>
              <a:gd name="connsiteX22" fmla="*/ 296365 w 2230917"/>
              <a:gd name="connsiteY22" fmla="*/ 662399 h 2197447"/>
              <a:gd name="connsiteX23" fmla="*/ 0 w 2230917"/>
              <a:gd name="connsiteY23" fmla="*/ 662399 h 2197447"/>
              <a:gd name="connsiteX24" fmla="*/ 481520 w 2230917"/>
              <a:gd name="connsiteY24" fmla="*/ 0 h 2197447"/>
              <a:gd name="connsiteX25" fmla="*/ 963039 w 2230917"/>
              <a:gd name="connsiteY25" fmla="*/ 662399 h 2197447"/>
              <a:gd name="connsiteX26" fmla="*/ 687125 w 2230917"/>
              <a:gd name="connsiteY26" fmla="*/ 662399 h 2197447"/>
              <a:gd name="connsiteX27" fmla="*/ 687125 w 2230917"/>
              <a:gd name="connsiteY27" fmla="*/ 1237616 h 2197447"/>
              <a:gd name="connsiteX28" fmla="*/ 687125 w 2230917"/>
              <a:gd name="connsiteY28" fmla="*/ 1237617 h 2197447"/>
              <a:gd name="connsiteX29" fmla="*/ 687125 w 2230917"/>
              <a:gd name="connsiteY29" fmla="*/ 1237634 h 2197447"/>
              <a:gd name="connsiteX30" fmla="*/ 695111 w 2230917"/>
              <a:gd name="connsiteY30" fmla="*/ 1316860 h 2197447"/>
              <a:gd name="connsiteX31" fmla="*/ 1080285 w 2230917"/>
              <a:gd name="connsiteY31" fmla="*/ 1630786 h 2197447"/>
              <a:gd name="connsiteX32" fmla="*/ 1233320 w 2230917"/>
              <a:gd name="connsiteY32" fmla="*/ 1599889 h 2197447"/>
              <a:gd name="connsiteX33" fmla="*/ 1288995 w 2230917"/>
              <a:gd name="connsiteY33" fmla="*/ 1569670 h 2197447"/>
              <a:gd name="connsiteX34" fmla="*/ 1301791 w 2230917"/>
              <a:gd name="connsiteY34" fmla="*/ 1562249 h 2197447"/>
              <a:gd name="connsiteX35" fmla="*/ 1288995 w 2230917"/>
              <a:gd name="connsiteY35" fmla="*/ 1569671 h 2197447"/>
              <a:gd name="connsiteX36" fmla="*/ 1300105 w 2230917"/>
              <a:gd name="connsiteY36" fmla="*/ 1563641 h 2197447"/>
              <a:gd name="connsiteX37" fmla="*/ 1301791 w 2230917"/>
              <a:gd name="connsiteY37" fmla="*/ 1562249 h 2197447"/>
              <a:gd name="connsiteX38" fmla="*/ 2037770 w 2230917"/>
              <a:gd name="connsiteY38" fmla="*/ 1135381 h 219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30917" h="2197447">
                <a:moveTo>
                  <a:pt x="1339163" y="1847926"/>
                </a:moveTo>
                <a:lnTo>
                  <a:pt x="1335661" y="1854376"/>
                </a:lnTo>
                <a:lnTo>
                  <a:pt x="1334374" y="1858524"/>
                </a:lnTo>
                <a:lnTo>
                  <a:pt x="1329032" y="1870349"/>
                </a:lnTo>
                <a:lnTo>
                  <a:pt x="1332275" y="1865287"/>
                </a:lnTo>
                <a:lnTo>
                  <a:pt x="1334374" y="1858524"/>
                </a:lnTo>
                <a:close/>
                <a:moveTo>
                  <a:pt x="2230917" y="1469921"/>
                </a:moveTo>
                <a:lnTo>
                  <a:pt x="1138447" y="2103553"/>
                </a:lnTo>
                <a:lnTo>
                  <a:pt x="1215852" y="2039689"/>
                </a:lnTo>
                <a:lnTo>
                  <a:pt x="1215873" y="2039664"/>
                </a:lnTo>
                <a:lnTo>
                  <a:pt x="1253793" y="1995883"/>
                </a:lnTo>
                <a:lnTo>
                  <a:pt x="1250345" y="1997883"/>
                </a:lnTo>
                <a:lnTo>
                  <a:pt x="1215873" y="2039664"/>
                </a:lnTo>
                <a:lnTo>
                  <a:pt x="1215852" y="2039687"/>
                </a:lnTo>
                <a:lnTo>
                  <a:pt x="1138447" y="2103552"/>
                </a:lnTo>
                <a:lnTo>
                  <a:pt x="1120918" y="2113719"/>
                </a:lnTo>
                <a:lnTo>
                  <a:pt x="1044644" y="2155119"/>
                </a:lnTo>
                <a:cubicBezTo>
                  <a:pt x="980204" y="2182375"/>
                  <a:pt x="909356" y="2197447"/>
                  <a:pt x="834988" y="2197447"/>
                </a:cubicBezTo>
                <a:cubicBezTo>
                  <a:pt x="574698" y="2197447"/>
                  <a:pt x="357531" y="2012817"/>
                  <a:pt x="307306" y="1767374"/>
                </a:cubicBezTo>
                <a:lnTo>
                  <a:pt x="296365" y="1658835"/>
                </a:lnTo>
                <a:lnTo>
                  <a:pt x="296365" y="1658812"/>
                </a:lnTo>
                <a:lnTo>
                  <a:pt x="296365" y="1658811"/>
                </a:lnTo>
                <a:lnTo>
                  <a:pt x="296365" y="662399"/>
                </a:lnTo>
                <a:lnTo>
                  <a:pt x="0" y="662399"/>
                </a:lnTo>
                <a:lnTo>
                  <a:pt x="481520" y="0"/>
                </a:lnTo>
                <a:lnTo>
                  <a:pt x="963039" y="662399"/>
                </a:lnTo>
                <a:lnTo>
                  <a:pt x="687125" y="662399"/>
                </a:lnTo>
                <a:lnTo>
                  <a:pt x="687125" y="1237616"/>
                </a:lnTo>
                <a:lnTo>
                  <a:pt x="687125" y="1237617"/>
                </a:lnTo>
                <a:lnTo>
                  <a:pt x="687125" y="1237634"/>
                </a:lnTo>
                <a:lnTo>
                  <a:pt x="695111" y="1316860"/>
                </a:lnTo>
                <a:cubicBezTo>
                  <a:pt x="731772" y="1496018"/>
                  <a:pt x="890290" y="1630786"/>
                  <a:pt x="1080285" y="1630786"/>
                </a:cubicBezTo>
                <a:cubicBezTo>
                  <a:pt x="1134569" y="1630786"/>
                  <a:pt x="1186283" y="1619785"/>
                  <a:pt x="1233320" y="1599889"/>
                </a:cubicBezTo>
                <a:lnTo>
                  <a:pt x="1288995" y="1569670"/>
                </a:lnTo>
                <a:lnTo>
                  <a:pt x="1301791" y="1562249"/>
                </a:lnTo>
                <a:lnTo>
                  <a:pt x="1288995" y="1569671"/>
                </a:lnTo>
                <a:lnTo>
                  <a:pt x="1300105" y="1563641"/>
                </a:lnTo>
                <a:lnTo>
                  <a:pt x="1301791" y="1562249"/>
                </a:lnTo>
                <a:lnTo>
                  <a:pt x="2037770" y="113538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任意多边形 6"/>
          <p:cNvSpPr/>
          <p:nvPr/>
        </p:nvSpPr>
        <p:spPr>
          <a:xfrm rot="12600000" flipV="1">
            <a:off x="4038600" y="3025775"/>
            <a:ext cx="2120900" cy="2074863"/>
          </a:xfrm>
          <a:custGeom>
            <a:avLst/>
            <a:gdLst>
              <a:gd name="connsiteX0" fmla="*/ 880657 w 2228267"/>
              <a:gd name="connsiteY0" fmla="*/ 1636610 h 2180283"/>
              <a:gd name="connsiteX1" fmla="*/ 880658 w 2228267"/>
              <a:gd name="connsiteY1" fmla="*/ 1636616 h 2180283"/>
              <a:gd name="connsiteX2" fmla="*/ 880657 w 2228267"/>
              <a:gd name="connsiteY2" fmla="*/ 1636621 h 2180283"/>
              <a:gd name="connsiteX3" fmla="*/ 880657 w 2228267"/>
              <a:gd name="connsiteY3" fmla="*/ 1636615 h 2180283"/>
              <a:gd name="connsiteX4" fmla="*/ 1746748 w 2228267"/>
              <a:gd name="connsiteY4" fmla="*/ 0 h 2180283"/>
              <a:gd name="connsiteX5" fmla="*/ 1265228 w 2228267"/>
              <a:gd name="connsiteY5" fmla="*/ 662399 h 2180283"/>
              <a:gd name="connsiteX6" fmla="*/ 1566866 w 2228267"/>
              <a:gd name="connsiteY6" fmla="*/ 662399 h 2180283"/>
              <a:gd name="connsiteX7" fmla="*/ 1567900 w 2228267"/>
              <a:gd name="connsiteY7" fmla="*/ 1183481 h 2180283"/>
              <a:gd name="connsiteX8" fmla="*/ 1567901 w 2228267"/>
              <a:gd name="connsiteY8" fmla="*/ 1183486 h 2180283"/>
              <a:gd name="connsiteX9" fmla="*/ 1567902 w 2228267"/>
              <a:gd name="connsiteY9" fmla="*/ 1183491 h 2180283"/>
              <a:gd name="connsiteX10" fmla="*/ 1569191 w 2228267"/>
              <a:gd name="connsiteY10" fmla="*/ 1191173 h 2180283"/>
              <a:gd name="connsiteX11" fmla="*/ 1568006 w 2228267"/>
              <a:gd name="connsiteY11" fmla="*/ 1236190 h 2180283"/>
              <a:gd name="connsiteX12" fmla="*/ 1568007 w 2228267"/>
              <a:gd name="connsiteY12" fmla="*/ 1236217 h 2180283"/>
              <a:gd name="connsiteX13" fmla="*/ 1567192 w 2228267"/>
              <a:gd name="connsiteY13" fmla="*/ 1267136 h 2180283"/>
              <a:gd name="connsiteX14" fmla="*/ 1517432 w 2228267"/>
              <a:gd name="connsiteY14" fmla="*/ 1415117 h 2180283"/>
              <a:gd name="connsiteX15" fmla="*/ 1052977 w 2228267"/>
              <a:gd name="connsiteY15" fmla="*/ 1591724 h 2180283"/>
              <a:gd name="connsiteX16" fmla="*/ 980372 w 2228267"/>
              <a:gd name="connsiteY16" fmla="*/ 1559027 h 2180283"/>
              <a:gd name="connsiteX17" fmla="*/ 980357 w 2228267"/>
              <a:gd name="connsiteY17" fmla="*/ 1559018 h 2180283"/>
              <a:gd name="connsiteX18" fmla="*/ 915738 w 2228267"/>
              <a:gd name="connsiteY18" fmla="*/ 1512489 h 2180283"/>
              <a:gd name="connsiteX19" fmla="*/ 869152 w 2228267"/>
              <a:gd name="connsiteY19" fmla="*/ 1463325 h 2180283"/>
              <a:gd name="connsiteX20" fmla="*/ 853324 w 2228267"/>
              <a:gd name="connsiteY20" fmla="*/ 1439496 h 2180283"/>
              <a:gd name="connsiteX21" fmla="*/ 853323 w 2228267"/>
              <a:gd name="connsiteY21" fmla="*/ 1439495 h 2180283"/>
              <a:gd name="connsiteX22" fmla="*/ 869151 w 2228267"/>
              <a:gd name="connsiteY22" fmla="*/ 1463325 h 2180283"/>
              <a:gd name="connsiteX23" fmla="*/ 915737 w 2228267"/>
              <a:gd name="connsiteY23" fmla="*/ 1512489 h 2180283"/>
              <a:gd name="connsiteX24" fmla="*/ 980356 w 2228267"/>
              <a:gd name="connsiteY24" fmla="*/ 1559018 h 2180283"/>
              <a:gd name="connsiteX25" fmla="*/ 195380 w 2228267"/>
              <a:gd name="connsiteY25" fmla="*/ 1105812 h 2180283"/>
              <a:gd name="connsiteX26" fmla="*/ 0 w 2228267"/>
              <a:gd name="connsiteY26" fmla="*/ 1444220 h 2180283"/>
              <a:gd name="connsiteX27" fmla="*/ 1149741 w 2228267"/>
              <a:gd name="connsiteY27" fmla="*/ 2108023 h 2180283"/>
              <a:gd name="connsiteX28" fmla="*/ 1061215 w 2228267"/>
              <a:gd name="connsiteY28" fmla="*/ 2044279 h 2180283"/>
              <a:gd name="connsiteX29" fmla="*/ 997392 w 2228267"/>
              <a:gd name="connsiteY29" fmla="*/ 1976926 h 2180283"/>
              <a:gd name="connsiteX30" fmla="*/ 975708 w 2228267"/>
              <a:gd name="connsiteY30" fmla="*/ 1944280 h 2180283"/>
              <a:gd name="connsiteX31" fmla="*/ 975709 w 2228267"/>
              <a:gd name="connsiteY31" fmla="*/ 1944281 h 2180283"/>
              <a:gd name="connsiteX32" fmla="*/ 997393 w 2228267"/>
              <a:gd name="connsiteY32" fmla="*/ 1976926 h 2180283"/>
              <a:gd name="connsiteX33" fmla="*/ 1061216 w 2228267"/>
              <a:gd name="connsiteY33" fmla="*/ 2044280 h 2180283"/>
              <a:gd name="connsiteX34" fmla="*/ 1149743 w 2228267"/>
              <a:gd name="connsiteY34" fmla="*/ 2108024 h 2180283"/>
              <a:gd name="connsiteX35" fmla="*/ 1149764 w 2228267"/>
              <a:gd name="connsiteY35" fmla="*/ 2108036 h 2180283"/>
              <a:gd name="connsiteX36" fmla="*/ 1249232 w 2228267"/>
              <a:gd name="connsiteY36" fmla="*/ 2152831 h 2180283"/>
              <a:gd name="connsiteX37" fmla="*/ 1885527 w 2228267"/>
              <a:gd name="connsiteY37" fmla="*/ 1910881 h 2180283"/>
              <a:gd name="connsiteX38" fmla="*/ 1953698 w 2228267"/>
              <a:gd name="connsiteY38" fmla="*/ 1708150 h 2180283"/>
              <a:gd name="connsiteX39" fmla="*/ 1954814 w 2228267"/>
              <a:gd name="connsiteY39" fmla="*/ 1665792 h 2180283"/>
              <a:gd name="connsiteX40" fmla="*/ 1954813 w 2228267"/>
              <a:gd name="connsiteY40" fmla="*/ 1665755 h 2180283"/>
              <a:gd name="connsiteX41" fmla="*/ 1956436 w 2228267"/>
              <a:gd name="connsiteY41" fmla="*/ 1604083 h 2180283"/>
              <a:gd name="connsiteX42" fmla="*/ 1954670 w 2228267"/>
              <a:gd name="connsiteY42" fmla="*/ 1593557 h 2180283"/>
              <a:gd name="connsiteX43" fmla="*/ 1954669 w 2228267"/>
              <a:gd name="connsiteY43" fmla="*/ 1593551 h 2180283"/>
              <a:gd name="connsiteX44" fmla="*/ 1954669 w 2228267"/>
              <a:gd name="connsiteY44" fmla="*/ 1593545 h 2180283"/>
              <a:gd name="connsiteX45" fmla="*/ 1952820 w 2228267"/>
              <a:gd name="connsiteY45" fmla="*/ 662399 h 2180283"/>
              <a:gd name="connsiteX46" fmla="*/ 2228267 w 2228267"/>
              <a:gd name="connsiteY46" fmla="*/ 662399 h 218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28267" h="2180283">
                <a:moveTo>
                  <a:pt x="880657" y="1636610"/>
                </a:moveTo>
                <a:lnTo>
                  <a:pt x="880658" y="1636616"/>
                </a:lnTo>
                <a:lnTo>
                  <a:pt x="880657" y="1636621"/>
                </a:lnTo>
                <a:lnTo>
                  <a:pt x="880657" y="1636615"/>
                </a:lnTo>
                <a:close/>
                <a:moveTo>
                  <a:pt x="1746748" y="0"/>
                </a:moveTo>
                <a:lnTo>
                  <a:pt x="1265228" y="662399"/>
                </a:lnTo>
                <a:lnTo>
                  <a:pt x="1566866" y="662399"/>
                </a:lnTo>
                <a:lnTo>
                  <a:pt x="1567900" y="1183481"/>
                </a:lnTo>
                <a:lnTo>
                  <a:pt x="1567901" y="1183486"/>
                </a:lnTo>
                <a:lnTo>
                  <a:pt x="1567902" y="1183491"/>
                </a:lnTo>
                <a:lnTo>
                  <a:pt x="1569191" y="1191173"/>
                </a:lnTo>
                <a:lnTo>
                  <a:pt x="1568006" y="1236190"/>
                </a:lnTo>
                <a:lnTo>
                  <a:pt x="1568007" y="1236217"/>
                </a:lnTo>
                <a:lnTo>
                  <a:pt x="1567192" y="1267136"/>
                </a:lnTo>
                <a:cubicBezTo>
                  <a:pt x="1560903" y="1317819"/>
                  <a:pt x="1544574" y="1368105"/>
                  <a:pt x="1517432" y="1415117"/>
                </a:cubicBezTo>
                <a:cubicBezTo>
                  <a:pt x="1422435" y="1579657"/>
                  <a:pt x="1226463" y="1649554"/>
                  <a:pt x="1052977" y="1591724"/>
                </a:cubicBezTo>
                <a:lnTo>
                  <a:pt x="980372" y="1559027"/>
                </a:lnTo>
                <a:lnTo>
                  <a:pt x="980357" y="1559018"/>
                </a:lnTo>
                <a:lnTo>
                  <a:pt x="915738" y="1512489"/>
                </a:lnTo>
                <a:cubicBezTo>
                  <a:pt x="898634" y="1497324"/>
                  <a:pt x="883085" y="1480854"/>
                  <a:pt x="869152" y="1463325"/>
                </a:cubicBezTo>
                <a:lnTo>
                  <a:pt x="853324" y="1439496"/>
                </a:lnTo>
                <a:lnTo>
                  <a:pt x="853323" y="1439495"/>
                </a:lnTo>
                <a:lnTo>
                  <a:pt x="869151" y="1463325"/>
                </a:lnTo>
                <a:cubicBezTo>
                  <a:pt x="883084" y="1480854"/>
                  <a:pt x="898634" y="1497323"/>
                  <a:pt x="915737" y="1512489"/>
                </a:cubicBezTo>
                <a:lnTo>
                  <a:pt x="980356" y="1559018"/>
                </a:lnTo>
                <a:lnTo>
                  <a:pt x="195380" y="1105812"/>
                </a:lnTo>
                <a:lnTo>
                  <a:pt x="0" y="1444220"/>
                </a:lnTo>
                <a:lnTo>
                  <a:pt x="1149741" y="2108023"/>
                </a:lnTo>
                <a:lnTo>
                  <a:pt x="1061215" y="2044279"/>
                </a:lnTo>
                <a:cubicBezTo>
                  <a:pt x="1037783" y="2023503"/>
                  <a:pt x="1016480" y="2000940"/>
                  <a:pt x="997392" y="1976926"/>
                </a:cubicBezTo>
                <a:lnTo>
                  <a:pt x="975708" y="1944280"/>
                </a:lnTo>
                <a:lnTo>
                  <a:pt x="975709" y="1944281"/>
                </a:lnTo>
                <a:lnTo>
                  <a:pt x="997393" y="1976926"/>
                </a:lnTo>
                <a:cubicBezTo>
                  <a:pt x="1016482" y="2000941"/>
                  <a:pt x="1037784" y="2023503"/>
                  <a:pt x="1061216" y="2044280"/>
                </a:cubicBezTo>
                <a:lnTo>
                  <a:pt x="1149743" y="2108024"/>
                </a:lnTo>
                <a:lnTo>
                  <a:pt x="1149764" y="2108036"/>
                </a:lnTo>
                <a:lnTo>
                  <a:pt x="1249232" y="2152831"/>
                </a:lnTo>
                <a:cubicBezTo>
                  <a:pt x="1486904" y="2232056"/>
                  <a:pt x="1755382" y="2136299"/>
                  <a:pt x="1885527" y="1910881"/>
                </a:cubicBezTo>
                <a:cubicBezTo>
                  <a:pt x="1922711" y="1846477"/>
                  <a:pt x="1945082" y="1777584"/>
                  <a:pt x="1953698" y="1708150"/>
                </a:cubicBezTo>
                <a:lnTo>
                  <a:pt x="1954814" y="1665792"/>
                </a:lnTo>
                <a:lnTo>
                  <a:pt x="1954813" y="1665755"/>
                </a:lnTo>
                <a:lnTo>
                  <a:pt x="1956436" y="1604083"/>
                </a:lnTo>
                <a:lnTo>
                  <a:pt x="1954670" y="1593557"/>
                </a:lnTo>
                <a:lnTo>
                  <a:pt x="1954669" y="1593551"/>
                </a:lnTo>
                <a:lnTo>
                  <a:pt x="1954669" y="1593545"/>
                </a:lnTo>
                <a:lnTo>
                  <a:pt x="1952820" y="662399"/>
                </a:lnTo>
                <a:lnTo>
                  <a:pt x="2228267" y="6623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756" name="文本框 13"/>
          <p:cNvSpPr txBox="1"/>
          <p:nvPr/>
        </p:nvSpPr>
        <p:spPr>
          <a:xfrm>
            <a:off x="5446315" y="2897188"/>
            <a:ext cx="1231107" cy="1069845"/>
          </a:xfrm>
          <a:prstGeom prst="rect">
            <a:avLst/>
          </a:prstGeom>
          <a:noFill/>
          <a:ln w="9525">
            <a:noFill/>
          </a:ln>
        </p:spPr>
        <p:txBody>
          <a:bodyPr wrap="none" lIns="0" rIns="0">
            <a:spAutoFit/>
          </a:bodyPr>
          <a:lstStyle/>
          <a:p>
            <a:pPr algn="ctr" eaLnBrk="1" hangingPunct="1">
              <a:lnSpc>
                <a:spcPct val="150000"/>
              </a:lnSpc>
            </a:pPr>
            <a:r>
              <a:rPr lang="zh-CN" altLang="en-US" sz="4800" b="1" dirty="0">
                <a:latin typeface="微软雅黑" panose="020B0503020204020204" pitchFamily="34" charset="-122"/>
              </a:rPr>
              <a:t>困境</a:t>
            </a:r>
            <a:endParaRPr lang="en-US" altLang="zh-CN" sz="4800" b="1" dirty="0">
              <a:latin typeface="微软雅黑" panose="020B0503020204020204" pitchFamily="34" charset="-122"/>
            </a:endParaRPr>
          </a:p>
        </p:txBody>
      </p:sp>
      <p:sp>
        <p:nvSpPr>
          <p:cNvPr id="16" name="矩形 15"/>
          <p:cNvSpPr/>
          <p:nvPr/>
        </p:nvSpPr>
        <p:spPr>
          <a:xfrm>
            <a:off x="561725" y="2004523"/>
            <a:ext cx="3353058" cy="1398460"/>
          </a:xfrm>
          <a:prstGeom prst="rect">
            <a:avLst/>
          </a:prstGeom>
        </p:spPr>
        <p:txBody>
          <a:bodyPr wrap="square">
            <a:spAutoFit/>
          </a:bodyPr>
          <a:lstStyle/>
          <a:p>
            <a:pPr eaLnBrk="1" hangingPunct="1">
              <a:lnSpc>
                <a:spcPct val="120000"/>
              </a:lnSpc>
              <a:spcBef>
                <a:spcPct val="50000"/>
              </a:spcBef>
              <a:buClr>
                <a:srgbClr val="009999"/>
              </a:buClr>
              <a:buFont typeface="Wingdings" panose="05000000000000000000" pitchFamily="2" charset="2"/>
              <a:buChar char="p"/>
            </a:pPr>
            <a:r>
              <a:rPr lang="en-US" altLang="zh-CN" b="1" dirty="0">
                <a:ea typeface="楷体_GB2312" pitchFamily="49" charset="-122"/>
              </a:rPr>
              <a:t>     “</a:t>
            </a:r>
            <a:r>
              <a:rPr lang="zh-CN" altLang="en-US" b="1" dirty="0">
                <a:latin typeface="楷体_GB2312" pitchFamily="49" charset="-122"/>
                <a:ea typeface="楷体_GB2312" pitchFamily="49" charset="-122"/>
              </a:rPr>
              <a:t>囚徒困境</a:t>
            </a:r>
            <a:r>
              <a:rPr lang="zh-CN" altLang="en-US" b="1" dirty="0">
                <a:ea typeface="楷体_GB2312" pitchFamily="49" charset="-122"/>
              </a:rPr>
              <a:t>”</a:t>
            </a:r>
            <a:r>
              <a:rPr lang="zh-CN" altLang="en-US" b="1" dirty="0">
                <a:latin typeface="楷体_GB2312" pitchFamily="49" charset="-122"/>
                <a:ea typeface="楷体_GB2312" pitchFamily="49" charset="-122"/>
              </a:rPr>
              <a:t> 产生不良结局的原因是囚犯都基于自私的角度考虑，最终导致合作没有产生。 </a:t>
            </a:r>
            <a:r>
              <a:rPr lang="zh-CN" altLang="en-US" b="1" dirty="0">
                <a:ea typeface="楷体_GB2312" pitchFamily="49" charset="-122"/>
              </a:rPr>
              <a:t> </a:t>
            </a:r>
            <a:endParaRPr lang="zh-CN" altLang="en-US" b="1" dirty="0">
              <a:latin typeface="楷体_GB2312" pitchFamily="49" charset="-122"/>
              <a:ea typeface="楷体_GB2312" pitchFamily="49" charset="-122"/>
            </a:endParaRPr>
          </a:p>
        </p:txBody>
      </p:sp>
      <p:sp>
        <p:nvSpPr>
          <p:cNvPr id="2" name="矩形 1"/>
          <p:cNvSpPr/>
          <p:nvPr/>
        </p:nvSpPr>
        <p:spPr>
          <a:xfrm>
            <a:off x="8074339" y="422275"/>
            <a:ext cx="3267740" cy="4152227"/>
          </a:xfrm>
          <a:prstGeom prst="rect">
            <a:avLst/>
          </a:prstGeom>
        </p:spPr>
        <p:txBody>
          <a:bodyPr wrap="square">
            <a:spAutoFit/>
          </a:bodyPr>
          <a:lstStyle/>
          <a:p>
            <a:pPr eaLnBrk="1" hangingPunct="1">
              <a:lnSpc>
                <a:spcPct val="120000"/>
              </a:lnSpc>
              <a:spcBef>
                <a:spcPct val="50000"/>
              </a:spcBef>
              <a:buClr>
                <a:srgbClr val="009999"/>
              </a:buClr>
              <a:buFont typeface="Wingdings" panose="05000000000000000000" pitchFamily="2" charset="2"/>
              <a:buChar char="p"/>
            </a:pPr>
            <a:r>
              <a:rPr lang="zh-CN" altLang="en-US" sz="2000" b="1" dirty="0">
                <a:latin typeface="楷体_GB2312" pitchFamily="49" charset="-122"/>
                <a:ea typeface="楷体_GB2312" pitchFamily="49" charset="-122"/>
              </a:rPr>
              <a:t>    如果你认为对方合作，那你背叛将能得到更多的好处。反过来，如果你认为对方将背叛，那么你也有两个选择，你选择合作，那么你就是</a:t>
            </a:r>
            <a:r>
              <a:rPr lang="zh-CN" altLang="en-US" sz="2000" b="1" dirty="0">
                <a:ea typeface="楷体_GB2312" pitchFamily="49" charset="-122"/>
              </a:rPr>
              <a:t>“</a:t>
            </a:r>
            <a:r>
              <a:rPr lang="zh-CN" altLang="en-US" sz="2000" b="1" dirty="0">
                <a:latin typeface="楷体_GB2312" pitchFamily="49" charset="-122"/>
                <a:ea typeface="楷体_GB2312" pitchFamily="49" charset="-122"/>
              </a:rPr>
              <a:t>笨蛋</a:t>
            </a:r>
            <a:r>
              <a:rPr lang="zh-CN" altLang="en-US" sz="2000" b="1" dirty="0">
                <a:ea typeface="楷体_GB2312" pitchFamily="49" charset="-122"/>
              </a:rPr>
              <a:t>”</a:t>
            </a:r>
            <a:r>
              <a:rPr lang="zh-CN" altLang="en-US" sz="2000" b="1" dirty="0">
                <a:latin typeface="楷体_GB2312" pitchFamily="49" charset="-122"/>
                <a:ea typeface="楷体_GB2312" pitchFamily="49" charset="-122"/>
              </a:rPr>
              <a:t>；你选择背叛，就会得到</a:t>
            </a:r>
            <a:r>
              <a:rPr lang="zh-CN" altLang="en-US" sz="2000" b="1" dirty="0">
                <a:ea typeface="楷体_GB2312" pitchFamily="49" charset="-122"/>
              </a:rPr>
              <a:t>“</a:t>
            </a:r>
            <a:r>
              <a:rPr lang="zh-CN" altLang="en-US" sz="2000" b="1" dirty="0">
                <a:latin typeface="楷体_GB2312" pitchFamily="49" charset="-122"/>
                <a:ea typeface="楷体_GB2312" pitchFamily="49" charset="-122"/>
              </a:rPr>
              <a:t>对双方背叛的惩罚</a:t>
            </a:r>
            <a:r>
              <a:rPr lang="zh-CN" altLang="en-US" sz="2000" b="1" dirty="0">
                <a:ea typeface="楷体_GB2312" pitchFamily="49" charset="-122"/>
              </a:rPr>
              <a:t>”</a:t>
            </a:r>
            <a:r>
              <a:rPr lang="zh-CN" altLang="en-US" sz="2000" b="1" dirty="0">
                <a:latin typeface="楷体_GB2312" pitchFamily="49" charset="-122"/>
                <a:ea typeface="楷体_GB2312" pitchFamily="49" charset="-122"/>
              </a:rPr>
              <a:t>。无论对方如何行动，你背叛总是好的。相同的逻辑对另一个人也同样适用。</a:t>
            </a:r>
            <a:endParaRPr lang="zh-CN" altLang="en-US" sz="2000" b="1" dirty="0">
              <a:latin typeface="楷体_GB2312" pitchFamily="49" charset="-122"/>
              <a:ea typeface="楷体_GB2312" pitchFamily="49" charset="-122"/>
            </a:endParaRPr>
          </a:p>
          <a:p>
            <a:pPr lvl="0" eaLnBrk="1" fontAlgn="auto" hangingPunct="1">
              <a:lnSpc>
                <a:spcPct val="150000"/>
              </a:lnSpc>
              <a:spcBef>
                <a:spcPts val="0"/>
              </a:spcBef>
              <a:spcAft>
                <a:spcPts val="0"/>
              </a:spcAft>
              <a:defRPr/>
            </a:pPr>
            <a:r>
              <a:rPr lang="zh-CN" altLang="en-US" dirty="0">
                <a:latin typeface="+mn-ea"/>
                <a:sym typeface="+mn-ea"/>
              </a:rPr>
              <a:t>。</a:t>
            </a:r>
            <a:endParaRPr lang="zh-CN" altLang="en-US" dirty="0">
              <a:latin typeface="+mn-ea"/>
              <a:sym typeface="+mn-ea"/>
            </a:endParaRPr>
          </a:p>
        </p:txBody>
      </p:sp>
      <p:sp>
        <p:nvSpPr>
          <p:cNvPr id="4" name="矩形 3"/>
          <p:cNvSpPr/>
          <p:nvPr/>
        </p:nvSpPr>
        <p:spPr>
          <a:xfrm>
            <a:off x="2927350" y="5506396"/>
            <a:ext cx="6096000" cy="804964"/>
          </a:xfrm>
          <a:prstGeom prst="rect">
            <a:avLst/>
          </a:prstGeom>
        </p:spPr>
        <p:txBody>
          <a:bodyPr>
            <a:spAutoFit/>
          </a:bodyPr>
          <a:lstStyle/>
          <a:p>
            <a:pPr eaLnBrk="1" hangingPunct="1">
              <a:lnSpc>
                <a:spcPct val="120000"/>
              </a:lnSpc>
              <a:spcBef>
                <a:spcPct val="50000"/>
              </a:spcBef>
              <a:buClr>
                <a:srgbClr val="009999"/>
              </a:buClr>
              <a:buFont typeface="Wingdings" panose="05000000000000000000" pitchFamily="2" charset="2"/>
              <a:buChar char="p"/>
            </a:pPr>
            <a:r>
              <a:rPr lang="zh-CN" altLang="en-US" sz="2000" b="1" dirty="0">
                <a:latin typeface="楷体_GB2312" pitchFamily="49" charset="-122"/>
                <a:ea typeface="楷体_GB2312" pitchFamily="49" charset="-122"/>
              </a:rPr>
              <a:t>个体的理性导致双方得到的比可能得到的少，这就是</a:t>
            </a:r>
            <a:r>
              <a:rPr lang="zh-CN" altLang="en-US" sz="2000" b="1" dirty="0">
                <a:ea typeface="楷体_GB2312" pitchFamily="49" charset="-122"/>
              </a:rPr>
              <a:t>“</a:t>
            </a:r>
            <a:r>
              <a:rPr lang="zh-CN" altLang="en-US" sz="2000" b="1" dirty="0">
                <a:latin typeface="楷体_GB2312" pitchFamily="49" charset="-122"/>
                <a:ea typeface="楷体_GB2312" pitchFamily="49" charset="-122"/>
              </a:rPr>
              <a:t>困境</a:t>
            </a:r>
            <a:r>
              <a:rPr lang="zh-CN" altLang="en-US" sz="2000" b="1" dirty="0">
                <a:ea typeface="楷体_GB2312" pitchFamily="49" charset="-122"/>
              </a:rPr>
              <a:t>”</a:t>
            </a:r>
            <a:r>
              <a:rPr lang="zh-CN" altLang="en-US" sz="2000" b="1" dirty="0">
                <a:latin typeface="楷体_GB2312" pitchFamily="49" charset="-122"/>
                <a:ea typeface="楷体_GB2312" pitchFamily="49" charset="-122"/>
              </a:rPr>
              <a:t>。 </a:t>
            </a:r>
            <a:r>
              <a:rPr lang="zh-CN" altLang="en-US" sz="2000" b="1" dirty="0">
                <a:ea typeface="楷体_GB2312" pitchFamily="49" charset="-122"/>
              </a:rPr>
              <a:t> </a:t>
            </a:r>
            <a:r>
              <a:rPr lang="zh-CN" altLang="en-US" sz="2000" b="1" dirty="0">
                <a:latin typeface="楷体_GB2312" pitchFamily="49" charset="-122"/>
                <a:ea typeface="楷体_GB2312" pitchFamily="49" charset="-122"/>
              </a:rPr>
              <a:t> </a:t>
            </a:r>
            <a:endParaRPr lang="zh-CN" altLang="en-US" sz="2000" b="1" dirty="0">
              <a:latin typeface="楷体_GB2312" pitchFamily="49" charset="-122"/>
              <a:ea typeface="楷体_GB2312" pitchFamily="49" charset="-122"/>
            </a:endParaRPr>
          </a:p>
        </p:txBody>
      </p:sp>
    </p:spTree>
  </p:cSld>
  <p:clrMapOvr>
    <a:masterClrMapping/>
  </p:clrMapOvr>
  <p:transition>
    <p:newsfla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1"/>
          <p:cNvGrpSpPr/>
          <p:nvPr/>
        </p:nvGrpSpPr>
        <p:grpSpPr>
          <a:xfrm>
            <a:off x="331788" y="222250"/>
            <a:ext cx="2892345" cy="400110"/>
            <a:chOff x="331599" y="222348"/>
            <a:chExt cx="2892455" cy="400170"/>
          </a:xfrm>
        </p:grpSpPr>
        <p:sp>
          <p:nvSpPr>
            <p:cNvPr id="3" name="矩形 2"/>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065" name="文本框 3"/>
            <p:cNvSpPr txBox="1"/>
            <p:nvPr/>
          </p:nvSpPr>
          <p:spPr>
            <a:xfrm>
              <a:off x="474479" y="222348"/>
              <a:ext cx="2749575" cy="400170"/>
            </a:xfrm>
            <a:prstGeom prst="rect">
              <a:avLst/>
            </a:prstGeom>
            <a:noFill/>
            <a:ln w="9525">
              <a:noFill/>
            </a:ln>
          </p:spPr>
          <p:txBody>
            <a:bodyPr wrap="none">
              <a:spAutoFit/>
            </a:bodyPr>
            <a:lstStyle/>
            <a:p>
              <a:pPr eaLnBrk="1" hangingPunct="1"/>
              <a:r>
                <a:rPr lang="zh-CN" altLang="en-US" sz="2000" dirty="0">
                  <a:latin typeface="微软雅黑" panose="020B0503020204020204" pitchFamily="34" charset="-122"/>
                </a:rPr>
                <a:t>双赢的局面能否形成？</a:t>
              </a:r>
              <a:endParaRPr lang="zh-CN" altLang="en-US" sz="2000" dirty="0">
                <a:latin typeface="微软雅黑" panose="020B0503020204020204" pitchFamily="34" charset="-122"/>
              </a:endParaRPr>
            </a:p>
          </p:txBody>
        </p:sp>
      </p:grpSp>
      <p:grpSp>
        <p:nvGrpSpPr>
          <p:cNvPr id="44035" name="组合 4"/>
          <p:cNvGrpSpPr/>
          <p:nvPr/>
        </p:nvGrpSpPr>
        <p:grpSpPr>
          <a:xfrm>
            <a:off x="3064669" y="2786588"/>
            <a:ext cx="2520950" cy="539750"/>
            <a:chOff x="1216905" y="4162425"/>
            <a:chExt cx="2520001" cy="540000"/>
          </a:xfrm>
        </p:grpSpPr>
        <p:sp>
          <p:nvSpPr>
            <p:cNvPr id="6" name="矩形 5"/>
            <p:cNvSpPr/>
            <p:nvPr/>
          </p:nvSpPr>
          <p:spPr>
            <a:xfrm>
              <a:off x="1756452" y="4162425"/>
              <a:ext cx="1980454"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猜疑</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1216905" y="4162425"/>
              <a:ext cx="539547"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062" name="文本框 7"/>
            <p:cNvSpPr txBox="1"/>
            <p:nvPr/>
          </p:nvSpPr>
          <p:spPr>
            <a:xfrm>
              <a:off x="1276751" y="4232370"/>
              <a:ext cx="420308" cy="400110"/>
            </a:xfrm>
            <a:prstGeom prst="rect">
              <a:avLst/>
            </a:prstGeom>
            <a:noFill/>
            <a:ln w="9525">
              <a:noFill/>
            </a:ln>
          </p:spPr>
          <p:txBody>
            <a:bodyPr wrap="none">
              <a:spAutoFit/>
            </a:bodyPr>
            <a:lstStyle/>
            <a:p>
              <a:pPr algn="ctr" eaLnBrk="1" hangingPunct="1"/>
              <a:r>
                <a:rPr lang="en-US" altLang="zh-CN" sz="2000" dirty="0">
                  <a:solidFill>
                    <a:schemeClr val="bg1"/>
                  </a:solidFill>
                  <a:latin typeface="Impact" panose="020B0806030902050204" pitchFamily="34" charset="0"/>
                </a:rPr>
                <a:t>01</a:t>
              </a:r>
              <a:endParaRPr lang="zh-CN" altLang="en-US" sz="2000" dirty="0">
                <a:solidFill>
                  <a:schemeClr val="bg1"/>
                </a:solidFill>
                <a:latin typeface="Impact" panose="020B0806030902050204" pitchFamily="34" charset="0"/>
              </a:endParaRPr>
            </a:p>
          </p:txBody>
        </p:sp>
      </p:grpSp>
      <p:grpSp>
        <p:nvGrpSpPr>
          <p:cNvPr id="44036" name="组合 9"/>
          <p:cNvGrpSpPr/>
          <p:nvPr/>
        </p:nvGrpSpPr>
        <p:grpSpPr>
          <a:xfrm>
            <a:off x="5585619" y="2246838"/>
            <a:ext cx="2519363" cy="539750"/>
            <a:chOff x="1216905" y="4162425"/>
            <a:chExt cx="2520001" cy="540000"/>
          </a:xfrm>
        </p:grpSpPr>
        <p:sp>
          <p:nvSpPr>
            <p:cNvPr id="11" name="矩形 10"/>
            <p:cNvSpPr/>
            <p:nvPr/>
          </p:nvSpPr>
          <p:spPr>
            <a:xfrm>
              <a:off x="1756792" y="4162425"/>
              <a:ext cx="1980114"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1216905" y="4162425"/>
              <a:ext cx="539887"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058" name="文本框 12"/>
            <p:cNvSpPr txBox="1"/>
            <p:nvPr/>
          </p:nvSpPr>
          <p:spPr>
            <a:xfrm>
              <a:off x="1261523" y="4232370"/>
              <a:ext cx="450764" cy="400110"/>
            </a:xfrm>
            <a:prstGeom prst="rect">
              <a:avLst/>
            </a:prstGeom>
            <a:noFill/>
            <a:ln w="9525">
              <a:noFill/>
            </a:ln>
          </p:spPr>
          <p:txBody>
            <a:bodyPr wrap="none">
              <a:spAutoFit/>
            </a:bodyPr>
            <a:lstStyle/>
            <a:p>
              <a:pPr algn="ctr" eaLnBrk="1" hangingPunct="1"/>
              <a:r>
                <a:rPr lang="en-US" altLang="zh-CN" sz="2000" dirty="0">
                  <a:solidFill>
                    <a:schemeClr val="bg1"/>
                  </a:solidFill>
                  <a:latin typeface="Impact" panose="020B0806030902050204" pitchFamily="34" charset="0"/>
                </a:rPr>
                <a:t>02</a:t>
              </a:r>
              <a:endParaRPr lang="zh-CN" altLang="en-US" sz="2000" dirty="0">
                <a:solidFill>
                  <a:schemeClr val="bg1"/>
                </a:solidFill>
                <a:latin typeface="Impact" panose="020B0806030902050204" pitchFamily="34" charset="0"/>
              </a:endParaRPr>
            </a:p>
          </p:txBody>
        </p:sp>
      </p:grpSp>
      <p:grpSp>
        <p:nvGrpSpPr>
          <p:cNvPr id="44037" name="组合 14"/>
          <p:cNvGrpSpPr/>
          <p:nvPr/>
        </p:nvGrpSpPr>
        <p:grpSpPr>
          <a:xfrm>
            <a:off x="8104982" y="1707088"/>
            <a:ext cx="2520950" cy="539750"/>
            <a:chOff x="1216905" y="4162425"/>
            <a:chExt cx="2520001" cy="540000"/>
          </a:xfrm>
        </p:grpSpPr>
        <p:sp>
          <p:nvSpPr>
            <p:cNvPr id="16" name="矩形 15"/>
            <p:cNvSpPr/>
            <p:nvPr/>
          </p:nvSpPr>
          <p:spPr>
            <a:xfrm>
              <a:off x="1756452" y="4162425"/>
              <a:ext cx="1980454"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双赢</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1216905" y="4162425"/>
              <a:ext cx="539547"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054" name="文本框 17"/>
            <p:cNvSpPr txBox="1"/>
            <p:nvPr/>
          </p:nvSpPr>
          <p:spPr>
            <a:xfrm>
              <a:off x="1257515" y="4232370"/>
              <a:ext cx="458780" cy="400110"/>
            </a:xfrm>
            <a:prstGeom prst="rect">
              <a:avLst/>
            </a:prstGeom>
            <a:noFill/>
            <a:ln w="9525">
              <a:noFill/>
            </a:ln>
          </p:spPr>
          <p:txBody>
            <a:bodyPr wrap="none">
              <a:spAutoFit/>
            </a:bodyPr>
            <a:lstStyle/>
            <a:p>
              <a:pPr algn="ctr" eaLnBrk="1" hangingPunct="1"/>
              <a:r>
                <a:rPr lang="en-US" altLang="zh-CN" sz="2000" dirty="0">
                  <a:solidFill>
                    <a:schemeClr val="bg1"/>
                  </a:solidFill>
                  <a:latin typeface="Impact" panose="020B0806030902050204" pitchFamily="34" charset="0"/>
                </a:rPr>
                <a:t>03</a:t>
              </a:r>
              <a:endParaRPr lang="zh-CN" altLang="en-US" sz="2000" dirty="0">
                <a:solidFill>
                  <a:schemeClr val="bg1"/>
                </a:solidFill>
                <a:latin typeface="Impact" panose="020B0806030902050204" pitchFamily="34" charset="0"/>
              </a:endParaRPr>
            </a:p>
          </p:txBody>
        </p:sp>
      </p:grpSp>
      <p:sp>
        <p:nvSpPr>
          <p:cNvPr id="25" name="矩形 24"/>
          <p:cNvSpPr/>
          <p:nvPr/>
        </p:nvSpPr>
        <p:spPr>
          <a:xfrm>
            <a:off x="833754" y="3288772"/>
            <a:ext cx="4131627" cy="2645019"/>
          </a:xfrm>
          <a:prstGeom prst="rect">
            <a:avLst/>
          </a:prstGeom>
        </p:spPr>
        <p:txBody>
          <a:bodyPr wrap="square" lIns="0" rIns="0">
            <a:spAutoFit/>
          </a:bodyPr>
          <a:lstStyle/>
          <a:p>
            <a:pPr algn="just" eaLnBrk="1" fontAlgn="auto" hangingPunct="1">
              <a:lnSpc>
                <a:spcPct val="150000"/>
              </a:lnSpc>
              <a:spcBef>
                <a:spcPts val="0"/>
              </a:spcBef>
              <a:spcAft>
                <a:spcPts val="0"/>
              </a:spcAft>
              <a:defRPr/>
            </a:pPr>
            <a:r>
              <a:rPr lang="zh-CN" altLang="en-US" sz="2000" dirty="0">
                <a:solidFill>
                  <a:srgbClr val="333333"/>
                </a:solidFill>
                <a:latin typeface="楷体" panose="02010609060101010101" pitchFamily="49" charset="-122"/>
                <a:ea typeface="楷体" panose="02010609060101010101" pitchFamily="49" charset="-122"/>
              </a:rPr>
              <a:t>欺骗的动机这时可能被惩罚的威胁所克服，从而可能导向一个较好的、合作的结果。反复的、接近无限的重复次数时，</a:t>
            </a:r>
            <a:r>
              <a:rPr lang="zh-CN" altLang="en-US" sz="2000" dirty="0">
                <a:solidFill>
                  <a:srgbClr val="136EC2"/>
                </a:solidFill>
                <a:latin typeface="楷体" panose="02010609060101010101" pitchFamily="49" charset="-122"/>
                <a:ea typeface="楷体" panose="02010609060101010101" pitchFamily="49" charset="-122"/>
                <a:hlinkClick r:id="rId1"/>
              </a:rPr>
              <a:t>纳什均衡</a:t>
            </a:r>
            <a:r>
              <a:rPr lang="zh-CN" altLang="en-US" sz="2000" dirty="0">
                <a:solidFill>
                  <a:srgbClr val="333333"/>
                </a:solidFill>
                <a:latin typeface="楷体" panose="02010609060101010101" pitchFamily="49" charset="-122"/>
                <a:ea typeface="楷体" panose="02010609060101010101" pitchFamily="49" charset="-122"/>
              </a:rPr>
              <a:t>趋向于</a:t>
            </a:r>
            <a:r>
              <a:rPr lang="zh-CN" altLang="en-US" sz="2000" dirty="0">
                <a:solidFill>
                  <a:srgbClr val="136EC2"/>
                </a:solidFill>
                <a:latin typeface="楷体" panose="02010609060101010101" pitchFamily="49" charset="-122"/>
                <a:ea typeface="楷体" panose="02010609060101010101" pitchFamily="49" charset="-122"/>
                <a:hlinkClick r:id="rId2"/>
              </a:rPr>
              <a:t>帕累托最优</a:t>
            </a:r>
            <a:r>
              <a:rPr lang="zh-CN" altLang="en-US" sz="2000" dirty="0">
                <a:solidFill>
                  <a:srgbClr val="333333"/>
                </a:solidFill>
                <a:latin typeface="楷体" panose="02010609060101010101" pitchFamily="49" charset="-122"/>
                <a:ea typeface="楷体" panose="02010609060101010101" pitchFamily="49" charset="-122"/>
              </a:rPr>
              <a:t>，从互相背叛趋向于互相忠诚。</a:t>
            </a:r>
            <a:endParaRPr lang="zh-CN" altLang="en-US" sz="2000" dirty="0">
              <a:latin typeface="楷体" panose="02010609060101010101" pitchFamily="49" charset="-122"/>
              <a:ea typeface="楷体" panose="02010609060101010101" pitchFamily="49" charset="-122"/>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27" name="矩形 26"/>
          <p:cNvSpPr/>
          <p:nvPr/>
        </p:nvSpPr>
        <p:spPr>
          <a:xfrm>
            <a:off x="8644732" y="2362726"/>
            <a:ext cx="2886868" cy="3568349"/>
          </a:xfrm>
          <a:prstGeom prst="rect">
            <a:avLst/>
          </a:prstGeom>
        </p:spPr>
        <p:txBody>
          <a:bodyPr wrap="square" lIns="0" rIns="0">
            <a:spAutoFit/>
          </a:bodyPr>
          <a:lstStyle/>
          <a:p>
            <a:pPr algn="just" eaLnBrk="1" fontAlgn="auto" hangingPunct="1">
              <a:lnSpc>
                <a:spcPct val="150000"/>
              </a:lnSpc>
              <a:spcBef>
                <a:spcPts val="0"/>
              </a:spcBef>
              <a:spcAft>
                <a:spcPts val="0"/>
              </a:spcAft>
              <a:defRPr/>
            </a:pPr>
            <a:r>
              <a:rPr lang="zh-CN" altLang="en-US" sz="2000" dirty="0">
                <a:latin typeface="楷体" panose="02010609060101010101" pitchFamily="49" charset="-122"/>
                <a:ea typeface="楷体" panose="02010609060101010101" pitchFamily="49" charset="-122"/>
              </a:rPr>
              <a:t>如果博弈无穷次，双方就会逐渐从互相背叛走向互相合作。因为任何一次背叛都会招致对方在下一次博弈时的报复；而双方都取合作态度会带来合作收益。</a:t>
            </a:r>
            <a:endParaRPr lang="zh-CN" altLang="en-US" sz="2000" dirty="0">
              <a:latin typeface="楷体" panose="02010609060101010101" pitchFamily="49" charset="-122"/>
              <a:ea typeface="楷体" panose="02010609060101010101" pitchFamily="49" charset="-122"/>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29" name="弧形 28"/>
          <p:cNvSpPr/>
          <p:nvPr/>
        </p:nvSpPr>
        <p:spPr>
          <a:xfrm>
            <a:off x="4936332" y="1838851"/>
            <a:ext cx="1354138" cy="1355725"/>
          </a:xfrm>
          <a:prstGeom prst="arc">
            <a:avLst>
              <a:gd name="adj1" fmla="val 10512295"/>
              <a:gd name="adj2" fmla="val 18874917"/>
            </a:avLst>
          </a:prstGeom>
          <a:ln w="19050">
            <a:solidFill>
              <a:schemeClr val="tx1">
                <a:lumMod val="50000"/>
                <a:lumOff val="50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0" name="弧形 29"/>
          <p:cNvSpPr/>
          <p:nvPr/>
        </p:nvSpPr>
        <p:spPr>
          <a:xfrm>
            <a:off x="7493794" y="1299101"/>
            <a:ext cx="1354138" cy="1354138"/>
          </a:xfrm>
          <a:prstGeom prst="arc">
            <a:avLst>
              <a:gd name="adj1" fmla="val 10512295"/>
              <a:gd name="adj2" fmla="val 18874917"/>
            </a:avLst>
          </a:prstGeom>
          <a:ln w="19050">
            <a:solidFill>
              <a:schemeClr val="tx1">
                <a:lumMod val="50000"/>
                <a:lumOff val="50000"/>
              </a:schemeClr>
            </a:solidFill>
            <a:prstDash val="sysDash"/>
            <a:headEnd type="oval"/>
            <a:tailEnd type="triangle"/>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3" name="任意多边形 32"/>
          <p:cNvSpPr/>
          <p:nvPr/>
        </p:nvSpPr>
        <p:spPr>
          <a:xfrm rot="16829227">
            <a:off x="3312319" y="1568976"/>
            <a:ext cx="1389063" cy="1011238"/>
          </a:xfrm>
          <a:custGeom>
            <a:avLst/>
            <a:gdLst>
              <a:gd name="connsiteX0" fmla="*/ 1110642 w 1389066"/>
              <a:gd name="connsiteY0" fmla="*/ 378310 h 1011241"/>
              <a:gd name="connsiteX1" fmla="*/ 1108828 w 1389066"/>
              <a:gd name="connsiteY1" fmla="*/ 396486 h 1011241"/>
              <a:gd name="connsiteX2" fmla="*/ 1054681 w 1389066"/>
              <a:gd name="connsiteY2" fmla="*/ 572332 h 1011241"/>
              <a:gd name="connsiteX3" fmla="*/ 1041384 w 1389066"/>
              <a:gd name="connsiteY3" fmla="*/ 588397 h 1011241"/>
              <a:gd name="connsiteX4" fmla="*/ 1031811 w 1389066"/>
              <a:gd name="connsiteY4" fmla="*/ 603614 h 1011241"/>
              <a:gd name="connsiteX5" fmla="*/ 848311 w 1389066"/>
              <a:gd name="connsiteY5" fmla="*/ 733662 h 1011241"/>
              <a:gd name="connsiteX6" fmla="*/ 848310 w 1389066"/>
              <a:gd name="connsiteY6" fmla="*/ 955887 h 1011241"/>
              <a:gd name="connsiteX7" fmla="*/ 792956 w 1389066"/>
              <a:gd name="connsiteY7" fmla="*/ 1011241 h 1011241"/>
              <a:gd name="connsiteX8" fmla="*/ 792957 w 1389066"/>
              <a:gd name="connsiteY8" fmla="*/ 1011240 h 1011241"/>
              <a:gd name="connsiteX9" fmla="*/ 737603 w 1389066"/>
              <a:gd name="connsiteY9" fmla="*/ 955886 h 1011241"/>
              <a:gd name="connsiteX10" fmla="*/ 737603 w 1389066"/>
              <a:gd name="connsiteY10" fmla="*/ 706594 h 1011241"/>
              <a:gd name="connsiteX11" fmla="*/ 742294 w 1389066"/>
              <a:gd name="connsiteY11" fmla="*/ 695268 h 1011241"/>
              <a:gd name="connsiteX12" fmla="*/ 741846 w 1389066"/>
              <a:gd name="connsiteY12" fmla="*/ 693297 h 1011241"/>
              <a:gd name="connsiteX13" fmla="*/ 745550 w 1389066"/>
              <a:gd name="connsiteY13" fmla="*/ 687410 h 1011241"/>
              <a:gd name="connsiteX14" fmla="*/ 753816 w 1389066"/>
              <a:gd name="connsiteY14" fmla="*/ 667453 h 1011241"/>
              <a:gd name="connsiteX15" fmla="*/ 761263 w 1389066"/>
              <a:gd name="connsiteY15" fmla="*/ 662432 h 1011241"/>
              <a:gd name="connsiteX16" fmla="*/ 764405 w 1389066"/>
              <a:gd name="connsiteY16" fmla="*/ 657437 h 1011241"/>
              <a:gd name="connsiteX17" fmla="*/ 888693 w 1389066"/>
              <a:gd name="connsiteY17" fmla="*/ 569352 h 1011241"/>
              <a:gd name="connsiteX18" fmla="*/ 654523 w 1389066"/>
              <a:gd name="connsiteY18" fmla="*/ 497246 h 1011241"/>
              <a:gd name="connsiteX19" fmla="*/ 496926 w 1389066"/>
              <a:gd name="connsiteY19" fmla="*/ 700653 h 1011241"/>
              <a:gd name="connsiteX20" fmla="*/ 492728 w 1389066"/>
              <a:gd name="connsiteY20" fmla="*/ 704279 h 1011241"/>
              <a:gd name="connsiteX21" fmla="*/ 492442 w 1389066"/>
              <a:gd name="connsiteY21" fmla="*/ 704959 h 1011241"/>
              <a:gd name="connsiteX22" fmla="*/ 490256 w 1389066"/>
              <a:gd name="connsiteY22" fmla="*/ 706414 h 1011241"/>
              <a:gd name="connsiteX23" fmla="*/ 480291 w 1389066"/>
              <a:gd name="connsiteY23" fmla="*/ 715021 h 1011241"/>
              <a:gd name="connsiteX24" fmla="*/ 460137 w 1389066"/>
              <a:gd name="connsiteY24" fmla="*/ 721664 h 1011241"/>
              <a:gd name="connsiteX25" fmla="*/ 448902 w 1389066"/>
              <a:gd name="connsiteY25" fmla="*/ 720922 h 1011241"/>
              <a:gd name="connsiteX26" fmla="*/ 151240 w 1389066"/>
              <a:gd name="connsiteY26" fmla="*/ 719217 h 1011241"/>
              <a:gd name="connsiteX27" fmla="*/ 96203 w 1389066"/>
              <a:gd name="connsiteY27" fmla="*/ 663547 h 1011241"/>
              <a:gd name="connsiteX28" fmla="*/ 96205 w 1389066"/>
              <a:gd name="connsiteY28" fmla="*/ 663548 h 1011241"/>
              <a:gd name="connsiteX29" fmla="*/ 151875 w 1389066"/>
              <a:gd name="connsiteY29" fmla="*/ 608512 h 1011241"/>
              <a:gd name="connsiteX30" fmla="*/ 427047 w 1389066"/>
              <a:gd name="connsiteY30" fmla="*/ 610087 h 1011241"/>
              <a:gd name="connsiteX31" fmla="*/ 566552 w 1389066"/>
              <a:gd name="connsiteY31" fmla="*/ 430030 h 1011241"/>
              <a:gd name="connsiteX32" fmla="*/ 565775 w 1389066"/>
              <a:gd name="connsiteY32" fmla="*/ 421787 h 1011241"/>
              <a:gd name="connsiteX33" fmla="*/ 601117 w 1389066"/>
              <a:gd name="connsiteY33" fmla="*/ 307011 h 1011241"/>
              <a:gd name="connsiteX34" fmla="*/ 39079 w 1389066"/>
              <a:gd name="connsiteY34" fmla="*/ 133946 h 1011241"/>
              <a:gd name="connsiteX35" fmla="*/ 2466 w 1389066"/>
              <a:gd name="connsiteY35" fmla="*/ 64753 h 1011241"/>
              <a:gd name="connsiteX36" fmla="*/ 2467 w 1389066"/>
              <a:gd name="connsiteY36" fmla="*/ 64754 h 1011241"/>
              <a:gd name="connsiteX37" fmla="*/ 71659 w 1389066"/>
              <a:gd name="connsiteY37" fmla="*/ 28142 h 1011241"/>
              <a:gd name="connsiteX38" fmla="*/ 695487 w 1389066"/>
              <a:gd name="connsiteY38" fmla="*/ 220232 h 1011241"/>
              <a:gd name="connsiteX39" fmla="*/ 699078 w 1389066"/>
              <a:gd name="connsiteY39" fmla="*/ 222184 h 1011241"/>
              <a:gd name="connsiteX40" fmla="*/ 985147 w 1389066"/>
              <a:gd name="connsiteY40" fmla="*/ 310271 h 1011241"/>
              <a:gd name="connsiteX41" fmla="*/ 953585 w 1389066"/>
              <a:gd name="connsiteY41" fmla="*/ 164290 h 1011241"/>
              <a:gd name="connsiteX42" fmla="*/ 743380 w 1389066"/>
              <a:gd name="connsiteY42" fmla="*/ 108892 h 1011241"/>
              <a:gd name="connsiteX43" fmla="*/ 703959 w 1389066"/>
              <a:gd name="connsiteY43" fmla="*/ 41260 h 1011241"/>
              <a:gd name="connsiteX44" fmla="*/ 703960 w 1389066"/>
              <a:gd name="connsiteY44" fmla="*/ 41261 h 1011241"/>
              <a:gd name="connsiteX45" fmla="*/ 771592 w 1389066"/>
              <a:gd name="connsiteY45" fmla="*/ 1840 h 1011241"/>
              <a:gd name="connsiteX46" fmla="*/ 1012654 w 1389066"/>
              <a:gd name="connsiteY46" fmla="*/ 65368 h 1011241"/>
              <a:gd name="connsiteX47" fmla="*/ 1046371 w 1389066"/>
              <a:gd name="connsiteY47" fmla="*/ 91020 h 1011241"/>
              <a:gd name="connsiteX48" fmla="*/ 1047809 w 1389066"/>
              <a:gd name="connsiteY48" fmla="*/ 101605 h 1011241"/>
              <a:gd name="connsiteX49" fmla="*/ 1055789 w 1389066"/>
              <a:gd name="connsiteY49" fmla="*/ 113130 h 1011241"/>
              <a:gd name="connsiteX50" fmla="*/ 1108471 w 1389066"/>
              <a:gd name="connsiteY50" fmla="*/ 356792 h 1011241"/>
              <a:gd name="connsiteX51" fmla="*/ 1106424 w 1389066"/>
              <a:gd name="connsiteY51" fmla="*/ 368055 h 1011241"/>
              <a:gd name="connsiteX52" fmla="*/ 1388377 w 1389066"/>
              <a:gd name="connsiteY52" fmla="*/ 512296 h 1011241"/>
              <a:gd name="connsiteX53" fmla="*/ 1383052 w 1389066"/>
              <a:gd name="connsiteY53" fmla="*/ 565639 h 1011241"/>
              <a:gd name="connsiteX54" fmla="*/ 1214302 w 1389066"/>
              <a:gd name="connsiteY54" fmla="*/ 654932 h 1011241"/>
              <a:gd name="connsiteX55" fmla="*/ 1125009 w 1389066"/>
              <a:gd name="connsiteY55" fmla="*/ 486181 h 1011241"/>
              <a:gd name="connsiteX56" fmla="*/ 1293759 w 1389066"/>
              <a:gd name="connsiteY56" fmla="*/ 396888 h 1011241"/>
              <a:gd name="connsiteX57" fmla="*/ 1388377 w 1389066"/>
              <a:gd name="connsiteY57" fmla="*/ 512296 h 101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89066" h="1011241">
                <a:moveTo>
                  <a:pt x="1110642" y="378310"/>
                </a:moveTo>
                <a:cubicBezTo>
                  <a:pt x="1111247" y="384255"/>
                  <a:pt x="1110697" y="390416"/>
                  <a:pt x="1108828" y="396486"/>
                </a:cubicBezTo>
                <a:lnTo>
                  <a:pt x="1054681" y="572332"/>
                </a:lnTo>
                <a:lnTo>
                  <a:pt x="1041384" y="588397"/>
                </a:lnTo>
                <a:lnTo>
                  <a:pt x="1031811" y="603614"/>
                </a:lnTo>
                <a:lnTo>
                  <a:pt x="848311" y="733662"/>
                </a:lnTo>
                <a:lnTo>
                  <a:pt x="848310" y="955887"/>
                </a:lnTo>
                <a:cubicBezTo>
                  <a:pt x="848310" y="986458"/>
                  <a:pt x="823527" y="1011241"/>
                  <a:pt x="792956" y="1011241"/>
                </a:cubicBezTo>
                <a:lnTo>
                  <a:pt x="792957" y="1011240"/>
                </a:lnTo>
                <a:cubicBezTo>
                  <a:pt x="762386" y="1011240"/>
                  <a:pt x="737603" y="986457"/>
                  <a:pt x="737603" y="955886"/>
                </a:cubicBezTo>
                <a:lnTo>
                  <a:pt x="737603" y="706594"/>
                </a:lnTo>
                <a:lnTo>
                  <a:pt x="742294" y="695268"/>
                </a:lnTo>
                <a:lnTo>
                  <a:pt x="741846" y="693297"/>
                </a:lnTo>
                <a:lnTo>
                  <a:pt x="745550" y="687410"/>
                </a:lnTo>
                <a:lnTo>
                  <a:pt x="753816" y="667453"/>
                </a:lnTo>
                <a:lnTo>
                  <a:pt x="761263" y="662432"/>
                </a:lnTo>
                <a:lnTo>
                  <a:pt x="764405" y="657437"/>
                </a:lnTo>
                <a:lnTo>
                  <a:pt x="888693" y="569352"/>
                </a:lnTo>
                <a:lnTo>
                  <a:pt x="654523" y="497246"/>
                </a:lnTo>
                <a:lnTo>
                  <a:pt x="496926" y="700653"/>
                </a:lnTo>
                <a:lnTo>
                  <a:pt x="492728" y="704279"/>
                </a:lnTo>
                <a:lnTo>
                  <a:pt x="492442" y="704959"/>
                </a:lnTo>
                <a:lnTo>
                  <a:pt x="490256" y="706414"/>
                </a:lnTo>
                <a:lnTo>
                  <a:pt x="480291" y="715021"/>
                </a:lnTo>
                <a:cubicBezTo>
                  <a:pt x="474020" y="718541"/>
                  <a:pt x="467164" y="720773"/>
                  <a:pt x="460137" y="721664"/>
                </a:cubicBezTo>
                <a:lnTo>
                  <a:pt x="448902" y="720922"/>
                </a:lnTo>
                <a:lnTo>
                  <a:pt x="151240" y="719217"/>
                </a:lnTo>
                <a:cubicBezTo>
                  <a:pt x="120669" y="719042"/>
                  <a:pt x="96029" y="694118"/>
                  <a:pt x="96203" y="663547"/>
                </a:cubicBezTo>
                <a:lnTo>
                  <a:pt x="96205" y="663548"/>
                </a:lnTo>
                <a:cubicBezTo>
                  <a:pt x="96379" y="632978"/>
                  <a:pt x="121304" y="608337"/>
                  <a:pt x="151875" y="608512"/>
                </a:cubicBezTo>
                <a:lnTo>
                  <a:pt x="427047" y="610087"/>
                </a:lnTo>
                <a:lnTo>
                  <a:pt x="566552" y="430030"/>
                </a:lnTo>
                <a:lnTo>
                  <a:pt x="565775" y="421787"/>
                </a:lnTo>
                <a:lnTo>
                  <a:pt x="601117" y="307011"/>
                </a:lnTo>
                <a:lnTo>
                  <a:pt x="39079" y="133946"/>
                </a:lnTo>
                <a:cubicBezTo>
                  <a:pt x="9862" y="124949"/>
                  <a:pt x="-6531" y="93970"/>
                  <a:pt x="2466" y="64753"/>
                </a:cubicBezTo>
                <a:lnTo>
                  <a:pt x="2467" y="64754"/>
                </a:lnTo>
                <a:cubicBezTo>
                  <a:pt x="11463" y="35537"/>
                  <a:pt x="42442" y="19145"/>
                  <a:pt x="71659" y="28142"/>
                </a:cubicBezTo>
                <a:lnTo>
                  <a:pt x="695487" y="220232"/>
                </a:lnTo>
                <a:lnTo>
                  <a:pt x="699078" y="222184"/>
                </a:lnTo>
                <a:lnTo>
                  <a:pt x="985147" y="310271"/>
                </a:lnTo>
                <a:lnTo>
                  <a:pt x="953585" y="164290"/>
                </a:lnTo>
                <a:lnTo>
                  <a:pt x="743380" y="108892"/>
                </a:lnTo>
                <a:cubicBezTo>
                  <a:pt x="713818" y="101102"/>
                  <a:pt x="696169" y="70821"/>
                  <a:pt x="703959" y="41260"/>
                </a:cubicBezTo>
                <a:lnTo>
                  <a:pt x="703960" y="41261"/>
                </a:lnTo>
                <a:cubicBezTo>
                  <a:pt x="711750" y="11699"/>
                  <a:pt x="742031" y="-5950"/>
                  <a:pt x="771592" y="1840"/>
                </a:cubicBezTo>
                <a:lnTo>
                  <a:pt x="1012654" y="65368"/>
                </a:lnTo>
                <a:cubicBezTo>
                  <a:pt x="1027435" y="69264"/>
                  <a:pt x="1039238" y="78781"/>
                  <a:pt x="1046371" y="91020"/>
                </a:cubicBezTo>
                <a:lnTo>
                  <a:pt x="1047809" y="101605"/>
                </a:lnTo>
                <a:lnTo>
                  <a:pt x="1055789" y="113130"/>
                </a:lnTo>
                <a:lnTo>
                  <a:pt x="1108471" y="356792"/>
                </a:lnTo>
                <a:lnTo>
                  <a:pt x="1106424" y="368055"/>
                </a:lnTo>
                <a:close/>
                <a:moveTo>
                  <a:pt x="1388377" y="512296"/>
                </a:moveTo>
                <a:cubicBezTo>
                  <a:pt x="1390153" y="529742"/>
                  <a:pt x="1388538" y="547825"/>
                  <a:pt x="1383052" y="565639"/>
                </a:cubicBezTo>
                <a:cubicBezTo>
                  <a:pt x="1361111" y="636895"/>
                  <a:pt x="1285558" y="676873"/>
                  <a:pt x="1214302" y="654932"/>
                </a:cubicBezTo>
                <a:cubicBezTo>
                  <a:pt x="1143045" y="632990"/>
                  <a:pt x="1103067" y="557438"/>
                  <a:pt x="1125009" y="486181"/>
                </a:cubicBezTo>
                <a:cubicBezTo>
                  <a:pt x="1146950" y="414925"/>
                  <a:pt x="1222503" y="374947"/>
                  <a:pt x="1293759" y="396888"/>
                </a:cubicBezTo>
                <a:cubicBezTo>
                  <a:pt x="1347202" y="413344"/>
                  <a:pt x="1383050" y="459957"/>
                  <a:pt x="1388377" y="512296"/>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
          <p:cNvSpPr/>
          <p:nvPr/>
        </p:nvSpPr>
        <p:spPr>
          <a:xfrm>
            <a:off x="3064669" y="375771"/>
            <a:ext cx="6096000" cy="923330"/>
          </a:xfrm>
          <a:prstGeom prst="rect">
            <a:avLst/>
          </a:prstGeom>
        </p:spPr>
        <p:txBody>
          <a:bodyPr>
            <a:spAutoFit/>
          </a:bodyPr>
          <a:lstStyle/>
          <a:p>
            <a:r>
              <a:rPr lang="zh-CN" altLang="en-US" dirty="0">
                <a:solidFill>
                  <a:srgbClr val="333333"/>
                </a:solidFill>
                <a:latin typeface="楷体" panose="02010609060101010101" pitchFamily="49" charset="-122"/>
                <a:ea typeface="楷体" panose="02010609060101010101" pitchFamily="49" charset="-122"/>
              </a:rPr>
              <a:t>在重复的囚徒困境中，博弈被反复地进行。因而每个参与者都有机会去“惩罚”另一个参与者前一回合的不合作行为。这时，合作可能会作为平衡的结果出现</a:t>
            </a:r>
            <a:endParaRPr lang="zh-CN" altLang="en-US" dirty="0"/>
          </a:p>
        </p:txBody>
      </p:sp>
      <p:sp>
        <p:nvSpPr>
          <p:cNvPr id="4" name="矩形 3"/>
          <p:cNvSpPr/>
          <p:nvPr/>
        </p:nvSpPr>
        <p:spPr>
          <a:xfrm>
            <a:off x="6008848" y="2902476"/>
            <a:ext cx="1979612" cy="2136739"/>
          </a:xfrm>
          <a:prstGeom prst="rect">
            <a:avLst/>
          </a:prstGeom>
        </p:spPr>
        <p:txBody>
          <a:bodyPr wrap="square">
            <a:spAutoFit/>
          </a:bodyPr>
          <a:lstStyle/>
          <a:p>
            <a:pPr eaLnBrk="1" hangingPunct="1">
              <a:lnSpc>
                <a:spcPct val="125000"/>
              </a:lnSpc>
              <a:spcBef>
                <a:spcPct val="50000"/>
              </a:spcBef>
              <a:buClr>
                <a:srgbClr val="FF3300"/>
              </a:buClr>
            </a:pPr>
            <a:r>
              <a:rPr lang="zh-CN" altLang="en-US" dirty="0">
                <a:latin typeface="楷体" panose="02010609060101010101" pitchFamily="49" charset="-122"/>
                <a:ea typeface="楷体" panose="02010609060101010101" pitchFamily="49" charset="-122"/>
              </a:rPr>
              <a:t>在博弈理论中，博弈专家已经用数学证明出，在无限次重复博弈的情况下，合作可能是稳固的。</a:t>
            </a:r>
            <a:endParaRPr lang="zh-CN" altLang="en-US" dirty="0">
              <a:latin typeface="楷体" panose="02010609060101010101" pitchFamily="49" charset="-122"/>
              <a:ea typeface="楷体" panose="02010609060101010101" pitchFamily="49" charset="-122"/>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03649" y="2355255"/>
            <a:ext cx="10151706" cy="1815882"/>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一个小偷要偷守卫看守的仓库。如果小偷去偷时，守卫在睡觉，则小偷得手，小偷获得收益</a:t>
            </a:r>
            <a:r>
              <a:rPr lang="en-US" altLang="zh-CN" sz="2800" dirty="0">
                <a:latin typeface="楷体" panose="02010609060101010101" pitchFamily="49" charset="-122"/>
                <a:ea typeface="楷体" panose="02010609060101010101" pitchFamily="49" charset="-122"/>
              </a:rPr>
              <a:t>Q</a:t>
            </a:r>
            <a:r>
              <a:rPr lang="zh-CN" altLang="en-US" sz="2800" dirty="0">
                <a:latin typeface="楷体" panose="02010609060101010101" pitchFamily="49" charset="-122"/>
                <a:ea typeface="楷体" panose="02010609060101010101" pitchFamily="49" charset="-122"/>
              </a:rPr>
              <a:t>，守卫损失收益</a:t>
            </a:r>
            <a:r>
              <a:rPr lang="en-US" altLang="zh-CN" sz="2800" dirty="0">
                <a:latin typeface="楷体" panose="02010609060101010101" pitchFamily="49" charset="-122"/>
                <a:ea typeface="楷体" panose="02010609060101010101" pitchFamily="49" charset="-122"/>
              </a:rPr>
              <a:t>-U</a:t>
            </a:r>
            <a:r>
              <a:rPr lang="zh-CN" altLang="en-US" sz="2800" dirty="0">
                <a:latin typeface="楷体" panose="02010609060101010101" pitchFamily="49" charset="-122"/>
                <a:ea typeface="楷体" panose="02010609060101010101" pitchFamily="49" charset="-122"/>
              </a:rPr>
              <a:t>。但如果小偷去偷时，守卫没有睡觉，则小偷被抓</a:t>
            </a:r>
            <a:r>
              <a:rPr lang="en-US" altLang="zh-CN" sz="2800" dirty="0">
                <a:latin typeface="楷体" panose="02010609060101010101" pitchFamily="49" charset="-122"/>
                <a:ea typeface="楷体" panose="02010609060101010101" pitchFamily="49" charset="-122"/>
              </a:rPr>
              <a:t>,</a:t>
            </a:r>
            <a:r>
              <a:rPr lang="zh-CN" altLang="en-US" sz="2800" dirty="0">
                <a:latin typeface="楷体" panose="02010609060101010101" pitchFamily="49" charset="-122"/>
                <a:ea typeface="楷体" panose="02010609060101010101" pitchFamily="49" charset="-122"/>
              </a:rPr>
              <a:t>小偷获得收益</a:t>
            </a:r>
            <a:r>
              <a:rPr lang="en-US" altLang="zh-CN" sz="2800" dirty="0">
                <a:latin typeface="楷体" panose="02010609060101010101" pitchFamily="49" charset="-122"/>
                <a:ea typeface="楷体" panose="02010609060101010101" pitchFamily="49" charset="-122"/>
              </a:rPr>
              <a:t>-P</a:t>
            </a:r>
            <a:r>
              <a:rPr lang="zh-CN" altLang="en-US" sz="2800" dirty="0">
                <a:latin typeface="楷体" panose="02010609060101010101" pitchFamily="49" charset="-122"/>
                <a:ea typeface="楷体" panose="02010609060101010101" pitchFamily="49" charset="-122"/>
              </a:rPr>
              <a:t>。如果小偷没偷，守卫选择睡觉，守卫获得收益</a:t>
            </a:r>
            <a:r>
              <a:rPr lang="en-US" altLang="zh-CN" sz="2800" dirty="0">
                <a:latin typeface="楷体" panose="02010609060101010101" pitchFamily="49" charset="-122"/>
                <a:ea typeface="楷体" panose="02010609060101010101" pitchFamily="49" charset="-122"/>
              </a:rPr>
              <a:t>V</a:t>
            </a:r>
            <a:r>
              <a:rPr lang="zh-CN" altLang="en-US" sz="2800" dirty="0">
                <a:latin typeface="楷体" panose="02010609060101010101" pitchFamily="49" charset="-122"/>
                <a:ea typeface="楷体" panose="02010609060101010101" pitchFamily="49" charset="-122"/>
              </a:rPr>
              <a:t>。</a:t>
            </a:r>
            <a:endParaRPr lang="zh-CN" altLang="en-US" sz="2800" dirty="0">
              <a:latin typeface="楷体" panose="02010609060101010101" pitchFamily="49" charset="-122"/>
              <a:ea typeface="楷体" panose="02010609060101010101" pitchFamily="49" charset="-122"/>
            </a:endParaRPr>
          </a:p>
        </p:txBody>
      </p:sp>
      <p:sp>
        <p:nvSpPr>
          <p:cNvPr id="3" name="文本框 2"/>
          <p:cNvSpPr txBox="1"/>
          <p:nvPr/>
        </p:nvSpPr>
        <p:spPr>
          <a:xfrm>
            <a:off x="214604" y="643812"/>
            <a:ext cx="3900196" cy="584775"/>
          </a:xfrm>
          <a:prstGeom prst="rect">
            <a:avLst/>
          </a:prstGeom>
          <a:noFill/>
        </p:spPr>
        <p:txBody>
          <a:bodyPr wrap="square" rtlCol="0">
            <a:spAutoFit/>
          </a:bodyPr>
          <a:lstStyle/>
          <a:p>
            <a:r>
              <a:rPr lang="zh-CN" altLang="en-US" sz="3200" dirty="0"/>
              <a:t>例</a:t>
            </a:r>
            <a:r>
              <a:rPr lang="en-US" altLang="zh-CN" sz="3200" dirty="0"/>
              <a:t>2</a:t>
            </a:r>
            <a:r>
              <a:rPr lang="zh-CN" altLang="en-US" sz="3200" dirty="0"/>
              <a:t>：小偷与守卫</a:t>
            </a:r>
            <a:endParaRPr lang="zh-CN" altLang="en-US" sz="3200" dirty="0"/>
          </a:p>
        </p:txBody>
      </p:sp>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247054" y="1343609"/>
          <a:ext cx="4189444" cy="2419387"/>
        </p:xfrm>
        <a:graphic>
          <a:graphicData uri="http://schemas.openxmlformats.org/drawingml/2006/table">
            <a:tbl>
              <a:tblPr>
                <a:tableStyleId>{5C22544A-7EE6-4342-B048-85BDC9FD1C3A}</a:tableStyleId>
              </a:tblPr>
              <a:tblGrid>
                <a:gridCol w="859373"/>
                <a:gridCol w="838798"/>
                <a:gridCol w="1215641"/>
                <a:gridCol w="1275632"/>
              </a:tblGrid>
              <a:tr h="508477">
                <a:tc rowSpan="2" gridSpan="2">
                  <a:txBody>
                    <a:bodyPr/>
                    <a:lstStyle/>
                    <a:p>
                      <a:pPr algn="ctr" fontAlgn="ctr"/>
                      <a:endParaRPr lang="zh-CN" altLang="en-US" sz="18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rowSpan="2" hMerge="1">
                  <a:tcPr/>
                </a:tc>
                <a:tc gridSpan="2">
                  <a:txBody>
                    <a:bodyPr/>
                    <a:lstStyle/>
                    <a:p>
                      <a:pPr algn="ctr" fontAlgn="ctr"/>
                      <a:r>
                        <a:rPr lang="zh-CN" altLang="en-US" sz="2400" u="none" strike="noStrike" dirty="0">
                          <a:effectLst/>
                        </a:rPr>
                        <a:t>守卫</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hMerge="1">
                  <a:tcPr/>
                </a:tc>
              </a:tr>
              <a:tr h="636970">
                <a:tc vMerge="1" gridSpan="2">
                  <a:tcPr/>
                </a:tc>
                <a:tc vMerge="1" hMerge="1">
                  <a:tcPr/>
                </a:tc>
                <a:tc>
                  <a:txBody>
                    <a:bodyPr/>
                    <a:lstStyle/>
                    <a:p>
                      <a:pPr algn="ctr" fontAlgn="ctr"/>
                      <a:r>
                        <a:rPr lang="zh-CN" altLang="en-US" sz="2400" u="none" strike="noStrike" dirty="0">
                          <a:effectLst/>
                        </a:rPr>
                        <a:t>睡</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2400" u="none" strike="noStrike" dirty="0">
                          <a:effectLst/>
                        </a:rPr>
                        <a:t>不睡</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r>
              <a:tr h="636970">
                <a:tc rowSpan="2">
                  <a:txBody>
                    <a:bodyPr/>
                    <a:lstStyle/>
                    <a:p>
                      <a:pPr algn="ctr" fontAlgn="ctr"/>
                      <a:r>
                        <a:rPr lang="zh-CN" altLang="en-US" sz="2400" u="none" strike="noStrike" dirty="0">
                          <a:effectLst/>
                        </a:rPr>
                        <a:t>小偷</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zh-CN" altLang="en-US" sz="2400" u="none" strike="noStrike" dirty="0">
                          <a:effectLst/>
                        </a:rPr>
                        <a:t>偷</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400" b="0" i="0" u="none" strike="noStrike" dirty="0">
                          <a:solidFill>
                            <a:srgbClr val="000000"/>
                          </a:solidFill>
                          <a:effectLst/>
                          <a:latin typeface="+mn-ea"/>
                          <a:ea typeface="+mn-ea"/>
                        </a:rPr>
                        <a:t>Q, -U</a:t>
                      </a:r>
                      <a:endParaRPr lang="en-US" sz="2400" b="0" i="0" u="none" strike="noStrike" dirty="0">
                        <a:solidFill>
                          <a:srgbClr val="000000"/>
                        </a:solidFill>
                        <a:effectLst/>
                        <a:latin typeface="+mn-ea"/>
                        <a:ea typeface="+mn-ea"/>
                      </a:endParaRPr>
                    </a:p>
                  </a:txBody>
                  <a:tcPr marL="7620" marR="7620" marT="7620" marB="0" anchor="ctr"/>
                </a:tc>
                <a:tc>
                  <a:txBody>
                    <a:bodyPr/>
                    <a:lstStyle/>
                    <a:p>
                      <a:pPr algn="ctr" fontAlgn="ctr"/>
                      <a:r>
                        <a:rPr lang="en-US" sz="2400" u="none" strike="noStrike" dirty="0">
                          <a:effectLst/>
                          <a:latin typeface="+mn-ea"/>
                          <a:ea typeface="+mn-ea"/>
                        </a:rPr>
                        <a:t>-P,0   </a:t>
                      </a:r>
                      <a:endParaRPr lang="en-US" sz="2400" b="0" i="0" u="none" strike="noStrike" dirty="0">
                        <a:solidFill>
                          <a:srgbClr val="000000"/>
                        </a:solidFill>
                        <a:effectLst/>
                        <a:latin typeface="+mn-ea"/>
                        <a:ea typeface="+mn-ea"/>
                      </a:endParaRPr>
                    </a:p>
                  </a:txBody>
                  <a:tcPr marL="7620" marR="7620" marT="7620" marB="0" anchor="ctr"/>
                </a:tc>
              </a:tr>
              <a:tr h="636970">
                <a:tc vMerge="1">
                  <a:tcPr/>
                </a:tc>
                <a:tc>
                  <a:txBody>
                    <a:bodyPr/>
                    <a:lstStyle/>
                    <a:p>
                      <a:pPr algn="ctr" fontAlgn="ctr"/>
                      <a:r>
                        <a:rPr lang="zh-CN" altLang="en-US" sz="2400" u="none" strike="noStrike" dirty="0">
                          <a:effectLst/>
                        </a:rPr>
                        <a:t>不偷</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7620" marR="7620" marT="7620" marB="0" anchor="ctr"/>
                </a:tc>
                <a:tc>
                  <a:txBody>
                    <a:bodyPr/>
                    <a:lstStyle/>
                    <a:p>
                      <a:pPr algn="ctr" fontAlgn="ctr"/>
                      <a:r>
                        <a:rPr lang="en-US" sz="2400" b="0" i="0" u="none" strike="noStrike" dirty="0">
                          <a:solidFill>
                            <a:srgbClr val="000000"/>
                          </a:solidFill>
                          <a:effectLst/>
                          <a:latin typeface="+mn-ea"/>
                          <a:ea typeface="+mn-ea"/>
                        </a:rPr>
                        <a:t>0, V</a:t>
                      </a:r>
                      <a:endParaRPr lang="en-US" sz="2400" b="0" i="0" u="none" strike="noStrike" dirty="0">
                        <a:solidFill>
                          <a:srgbClr val="000000"/>
                        </a:solidFill>
                        <a:effectLst/>
                        <a:latin typeface="+mn-ea"/>
                        <a:ea typeface="+mn-ea"/>
                      </a:endParaRPr>
                    </a:p>
                  </a:txBody>
                  <a:tcPr marL="7620" marR="7620" marT="7620" marB="0" anchor="ctr"/>
                </a:tc>
                <a:tc>
                  <a:txBody>
                    <a:bodyPr/>
                    <a:lstStyle/>
                    <a:p>
                      <a:pPr algn="ctr" fontAlgn="ctr"/>
                      <a:r>
                        <a:rPr lang="en-US" altLang="zh-CN" sz="2400" u="none" strike="noStrike" dirty="0">
                          <a:effectLst/>
                          <a:latin typeface="+mn-ea"/>
                          <a:ea typeface="+mn-ea"/>
                        </a:rPr>
                        <a:t>0,0</a:t>
                      </a:r>
                      <a:endParaRPr lang="en-US" altLang="zh-CN" sz="2400" b="0" i="0" u="none" strike="noStrike" dirty="0">
                        <a:solidFill>
                          <a:srgbClr val="000000"/>
                        </a:solidFill>
                        <a:effectLst/>
                        <a:latin typeface="+mn-ea"/>
                        <a:ea typeface="+mn-ea"/>
                      </a:endParaRPr>
                    </a:p>
                  </a:txBody>
                  <a:tcPr marL="7620" marR="7620" marT="7620" marB="0" anchor="ctr"/>
                </a:tc>
              </a:tr>
            </a:tbl>
          </a:graphicData>
        </a:graphic>
      </p:graphicFrame>
      <p:sp>
        <p:nvSpPr>
          <p:cNvPr id="3" name="文本框 2"/>
          <p:cNvSpPr txBox="1"/>
          <p:nvPr/>
        </p:nvSpPr>
        <p:spPr>
          <a:xfrm>
            <a:off x="1184989" y="555402"/>
            <a:ext cx="3331027" cy="523220"/>
          </a:xfrm>
          <a:prstGeom prst="rect">
            <a:avLst/>
          </a:prstGeom>
          <a:noFill/>
        </p:spPr>
        <p:txBody>
          <a:bodyPr wrap="square" rtlCol="0">
            <a:spAutoFit/>
          </a:bodyPr>
          <a:lstStyle/>
          <a:p>
            <a:r>
              <a:rPr lang="zh-CN" altLang="en-US" sz="2800" dirty="0"/>
              <a:t>小偷和守卫收益表</a:t>
            </a:r>
            <a:endParaRPr lang="zh-CN" altLang="en-US" sz="2800" dirty="0"/>
          </a:p>
        </p:txBody>
      </p:sp>
      <p:sp>
        <p:nvSpPr>
          <p:cNvPr id="4" name="文本框 3"/>
          <p:cNvSpPr txBox="1"/>
          <p:nvPr/>
        </p:nvSpPr>
        <p:spPr>
          <a:xfrm>
            <a:off x="995265" y="4198775"/>
            <a:ext cx="11196735" cy="1938992"/>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分析：假定守卫睡觉的概率为</a:t>
            </a:r>
            <a:r>
              <a:rPr lang="en-US" altLang="zh-CN" sz="2400" dirty="0">
                <a:latin typeface="楷体" panose="02010609060101010101" pitchFamily="49" charset="-122"/>
                <a:ea typeface="楷体" panose="02010609060101010101" pitchFamily="49" charset="-122"/>
              </a:rPr>
              <a:t>P(A)</a:t>
            </a:r>
            <a:r>
              <a:rPr lang="zh-CN" altLang="en-US" sz="2400" dirty="0">
                <a:latin typeface="楷体" panose="02010609060101010101" pitchFamily="49" charset="-122"/>
                <a:ea typeface="楷体" panose="02010609060101010101" pitchFamily="49" charset="-122"/>
              </a:rPr>
              <a:t>，小偷去偷的概率为</a:t>
            </a:r>
            <a:r>
              <a:rPr lang="en-US" altLang="zh-CN" sz="2400" dirty="0">
                <a:latin typeface="楷体" panose="02010609060101010101" pitchFamily="49" charset="-122"/>
                <a:ea typeface="楷体" panose="02010609060101010101" pitchFamily="49" charset="-122"/>
              </a:rPr>
              <a:t>P(B)</a:t>
            </a:r>
            <a:r>
              <a:rPr lang="zh-CN" altLang="en-US" sz="2400" dirty="0">
                <a:latin typeface="楷体" panose="02010609060101010101" pitchFamily="49" charset="-122"/>
                <a:ea typeface="楷体" panose="02010609060101010101" pitchFamily="49" charset="-122"/>
              </a:rPr>
              <a:t>。</a:t>
            </a:r>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守卫睡觉收益</a:t>
            </a:r>
            <a:r>
              <a:rPr lang="en-US" altLang="zh-CN" sz="2400" dirty="0">
                <a:latin typeface="楷体" panose="02010609060101010101" pitchFamily="49" charset="-122"/>
                <a:ea typeface="楷体" panose="02010609060101010101" pitchFamily="49" charset="-122"/>
              </a:rPr>
              <a:t>E(</a:t>
            </a:r>
            <a:r>
              <a:rPr lang="zh-CN" altLang="en-US" sz="2400" dirty="0">
                <a:latin typeface="楷体" panose="02010609060101010101" pitchFamily="49" charset="-122"/>
                <a:ea typeface="楷体" panose="02010609060101010101" pitchFamily="49" charset="-122"/>
              </a:rPr>
              <a:t>守卫</a:t>
            </a:r>
            <a:r>
              <a:rPr lang="en-US" altLang="zh-CN" sz="2400" dirty="0">
                <a:latin typeface="楷体" panose="02010609060101010101" pitchFamily="49" charset="-122"/>
                <a:ea typeface="楷体" panose="02010609060101010101" pitchFamily="49" charset="-122"/>
              </a:rPr>
              <a:t>)=P(B) * (-U) + [1 - P(B)] * V</a:t>
            </a:r>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                         = - P(B) * (U + V) + V</a:t>
            </a:r>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小偷行窃收益</a:t>
            </a:r>
            <a:r>
              <a:rPr lang="en-US" altLang="zh-CN" sz="2400" dirty="0">
                <a:latin typeface="楷体" panose="02010609060101010101" pitchFamily="49" charset="-122"/>
                <a:ea typeface="楷体" panose="02010609060101010101" pitchFamily="49" charset="-122"/>
              </a:rPr>
              <a:t>E(</a:t>
            </a:r>
            <a:r>
              <a:rPr lang="zh-CN" altLang="en-US" sz="2400" dirty="0">
                <a:latin typeface="楷体" panose="02010609060101010101" pitchFamily="49" charset="-122"/>
                <a:ea typeface="楷体" panose="02010609060101010101" pitchFamily="49" charset="-122"/>
              </a:rPr>
              <a:t>小偷</a:t>
            </a:r>
            <a:r>
              <a:rPr lang="en-US" altLang="zh-CN" sz="2400" dirty="0">
                <a:latin typeface="楷体" panose="02010609060101010101" pitchFamily="49" charset="-122"/>
                <a:ea typeface="楷体" panose="02010609060101010101" pitchFamily="49" charset="-122"/>
              </a:rPr>
              <a:t>)= P(</a:t>
            </a:r>
            <a:r>
              <a:rPr lang="en-US" altLang="zh-CN" sz="2400">
                <a:latin typeface="楷体" panose="02010609060101010101" pitchFamily="49" charset="-122"/>
                <a:ea typeface="楷体" panose="02010609060101010101" pitchFamily="49" charset="-122"/>
              </a:rPr>
              <a:t>A) * Q </a:t>
            </a:r>
            <a:r>
              <a:rPr lang="en-US" altLang="zh-CN" sz="2400" dirty="0">
                <a:latin typeface="楷体" panose="02010609060101010101" pitchFamily="49" charset="-122"/>
                <a:ea typeface="楷体" panose="02010609060101010101" pitchFamily="49" charset="-122"/>
              </a:rPr>
              <a:t>+ [1 - P(A)] * (-P)</a:t>
            </a:r>
            <a:endParaRPr lang="en-US" altLang="zh-CN" sz="2400" dirty="0">
              <a:latin typeface="楷体" panose="02010609060101010101" pitchFamily="49" charset="-122"/>
              <a:ea typeface="楷体" panose="02010609060101010101" pitchFamily="49" charset="-122"/>
            </a:endParaRPr>
          </a:p>
          <a:p>
            <a:r>
              <a:rPr lang="en-US" altLang="zh-CN" sz="2400" dirty="0">
                <a:latin typeface="楷体" panose="02010609060101010101" pitchFamily="49" charset="-122"/>
                <a:ea typeface="楷体" panose="02010609060101010101" pitchFamily="49" charset="-122"/>
              </a:rPr>
              <a:t>                         = (P + Q) * P(A) - P</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5b0988e595225.cdn.sohucs.com/images/20180313/ed8d1cc774524e0480caed6d045d45e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724" y="1611669"/>
            <a:ext cx="5848350" cy="34480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71804" y="114364"/>
            <a:ext cx="5057191" cy="1569660"/>
          </a:xfrm>
          <a:prstGeom prst="rect">
            <a:avLst/>
          </a:prstGeom>
          <a:noFill/>
        </p:spPr>
        <p:txBody>
          <a:bodyPr wrap="square" rtlCol="0">
            <a:spAutoFit/>
          </a:bodyPr>
          <a:lstStyle/>
          <a:p>
            <a:r>
              <a:rPr lang="en-US" altLang="zh-CN" sz="2400" dirty="0"/>
              <a:t>E(</a:t>
            </a:r>
            <a:r>
              <a:rPr lang="zh-CN" altLang="en-US" sz="2400" dirty="0"/>
              <a:t>小偷</a:t>
            </a:r>
            <a:r>
              <a:rPr lang="en-US" altLang="zh-CN" sz="2400" dirty="0"/>
              <a:t>) = (P + Q) * P(A) – P</a:t>
            </a:r>
            <a:endParaRPr lang="en-US" altLang="zh-CN" sz="2400" dirty="0"/>
          </a:p>
          <a:p>
            <a:r>
              <a:rPr lang="zh-CN" altLang="en-US" sz="2400" dirty="0"/>
              <a:t>欲降低</a:t>
            </a:r>
            <a:r>
              <a:rPr lang="en-US" altLang="zh-CN" sz="2400" dirty="0"/>
              <a:t>E(</a:t>
            </a:r>
            <a:r>
              <a:rPr lang="zh-CN" altLang="en-US" sz="2400" dirty="0"/>
              <a:t>小偷）</a:t>
            </a:r>
            <a:endParaRPr lang="en-US" altLang="zh-CN" sz="2400" dirty="0"/>
          </a:p>
          <a:p>
            <a:endParaRPr lang="en-US" altLang="zh-CN" sz="2400" dirty="0"/>
          </a:p>
          <a:p>
            <a:r>
              <a:rPr lang="zh-CN" altLang="en-US" sz="2400" dirty="0"/>
              <a:t>增加对小偷的处罚，即增加</a:t>
            </a:r>
            <a:r>
              <a:rPr lang="en-US" altLang="zh-CN" sz="2400" dirty="0"/>
              <a:t>P</a:t>
            </a:r>
            <a:endParaRPr lang="zh-CN" altLang="en-US" sz="2400" dirty="0"/>
          </a:p>
        </p:txBody>
      </p:sp>
      <p:sp>
        <p:nvSpPr>
          <p:cNvPr id="5" name="文本框 4"/>
          <p:cNvSpPr txBox="1"/>
          <p:nvPr/>
        </p:nvSpPr>
        <p:spPr>
          <a:xfrm>
            <a:off x="6475446" y="2141776"/>
            <a:ext cx="5175963" cy="2246769"/>
          </a:xfrm>
          <a:prstGeom prst="rect">
            <a:avLst/>
          </a:prstGeom>
          <a:noFill/>
        </p:spPr>
        <p:txBody>
          <a:bodyPr wrap="square" rtlCol="0">
            <a:spAutoFit/>
          </a:bodyPr>
          <a:lstStyle/>
          <a:p>
            <a:r>
              <a:rPr lang="zh-CN" altLang="en-US" sz="2800" dirty="0">
                <a:latin typeface="楷体" panose="02010609060101010101" pitchFamily="49" charset="-122"/>
                <a:ea typeface="楷体" panose="02010609060101010101" pitchFamily="49" charset="-122"/>
              </a:rPr>
              <a:t>守卫睡觉的概率从</a:t>
            </a:r>
            <a:r>
              <a:rPr lang="en-US" altLang="zh-CN" sz="2800" dirty="0">
                <a:latin typeface="楷体" panose="02010609060101010101" pitchFamily="49" charset="-122"/>
                <a:ea typeface="楷体" panose="02010609060101010101" pitchFamily="49" charset="-122"/>
              </a:rPr>
              <a:t>P(A)1</a:t>
            </a:r>
            <a:r>
              <a:rPr lang="zh-CN" altLang="en-US" sz="2800" dirty="0">
                <a:latin typeface="楷体" panose="02010609060101010101" pitchFamily="49" charset="-122"/>
                <a:ea typeface="楷体" panose="02010609060101010101" pitchFamily="49" charset="-122"/>
              </a:rPr>
              <a:t>增长到了</a:t>
            </a:r>
            <a:r>
              <a:rPr lang="en-US" altLang="zh-CN" sz="2800" dirty="0">
                <a:latin typeface="楷体" panose="02010609060101010101" pitchFamily="49" charset="-122"/>
                <a:ea typeface="楷体" panose="02010609060101010101" pitchFamily="49" charset="-122"/>
              </a:rPr>
              <a:t>P(A)2</a:t>
            </a:r>
            <a:r>
              <a:rPr lang="zh-CN" altLang="en-US" sz="2800" dirty="0">
                <a:latin typeface="楷体" panose="02010609060101010101" pitchFamily="49" charset="-122"/>
                <a:ea typeface="楷体" panose="02010609060101010101" pitchFamily="49" charset="-122"/>
              </a:rPr>
              <a:t>，换句话说，增加对小偷的惩罚反而使得守卫睡觉的可能性增加了，而小偷偷窃的可能性并没有改变。</a:t>
            </a:r>
            <a:endParaRPr lang="zh-CN" altLang="en-US" sz="2800" dirty="0">
              <a:latin typeface="楷体" panose="02010609060101010101" pitchFamily="49" charset="-122"/>
              <a:ea typeface="楷体" panose="02010609060101010101" pitchFamily="49" charset="-122"/>
            </a:endParaRPr>
          </a:p>
        </p:txBody>
      </p:sp>
      <p:sp>
        <p:nvSpPr>
          <p:cNvPr id="8" name="文本框 7"/>
          <p:cNvSpPr txBox="1"/>
          <p:nvPr/>
        </p:nvSpPr>
        <p:spPr>
          <a:xfrm>
            <a:off x="2416629" y="5449078"/>
            <a:ext cx="7909249" cy="829945"/>
          </a:xfrm>
          <a:prstGeom prst="rect">
            <a:avLst/>
          </a:prstGeom>
          <a:noFill/>
        </p:spPr>
        <p:txBody>
          <a:bodyPr wrap="square" rtlCol="0">
            <a:spAutoFit/>
          </a:bodyPr>
          <a:lstStyle/>
          <a:p>
            <a:r>
              <a:rPr lang="zh-CN" altLang="en-US" sz="4800" dirty="0">
                <a:solidFill>
                  <a:srgbClr val="FF0000"/>
                </a:solidFill>
                <a:latin typeface="华文行楷" panose="02010800040101010101" pitchFamily="2" charset="-122"/>
                <a:ea typeface="华文行楷" panose="02010800040101010101" pitchFamily="2" charset="-122"/>
              </a:rPr>
              <a:t>正确做法：增加对守卫处罚</a:t>
            </a:r>
            <a:endParaRPr lang="zh-CN" altLang="en-US" sz="4800" dirty="0">
              <a:solidFill>
                <a:srgbClr val="FF0000"/>
              </a:solidFill>
              <a:latin typeface="华文行楷" panose="02010800040101010101" pitchFamily="2" charset="-122"/>
              <a:ea typeface="华文行楷" panose="02010800040101010101" pitchFamily="2"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additive="base">
                                        <p:cTn id="12" dur="500" fill="hold"/>
                                        <p:tgtEl>
                                          <p:spTgt spid="2050"/>
                                        </p:tgtEl>
                                        <p:attrNameLst>
                                          <p:attrName>ppt_x</p:attrName>
                                        </p:attrNameLst>
                                      </p:cBhvr>
                                      <p:tavLst>
                                        <p:tav tm="0">
                                          <p:val>
                                            <p:strVal val="#ppt_x"/>
                                          </p:val>
                                        </p:tav>
                                        <p:tav tm="100000">
                                          <p:val>
                                            <p:strVal val="#ppt_x"/>
                                          </p:val>
                                        </p:tav>
                                      </p:tavLst>
                                    </p:anim>
                                    <p:anim calcmode="lin" valueType="num">
                                      <p:cBhvr additive="base">
                                        <p:cTn id="13"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969351" y="-251142"/>
            <a:ext cx="1866265" cy="3938270"/>
          </a:xfrm>
          <a:prstGeom prst="rect">
            <a:avLst/>
          </a:prstGeom>
          <a:noFill/>
        </p:spPr>
        <p:txBody>
          <a:bodyPr wrap="none">
            <a:spAutoFit/>
          </a:bodyPr>
          <a:lstStyle/>
          <a:p>
            <a:pPr marR="0" algn="ctr" defTabSz="914400" eaLnBrk="1" fontAlgn="auto" hangingPunct="1">
              <a:spcBef>
                <a:spcPts val="0"/>
              </a:spcBef>
              <a:spcAft>
                <a:spcPts val="0"/>
              </a:spcAft>
              <a:buClrTx/>
              <a:buSzTx/>
              <a:buFontTx/>
              <a:defRPr/>
            </a:pPr>
            <a:r>
              <a:rPr kumimoji="0" lang="en-US" altLang="zh-CN" sz="25000" kern="1200" cap="none" spc="0" normalizeH="0" baseline="0" noProof="0" dirty="0">
                <a:solidFill>
                  <a:schemeClr val="accent3"/>
                </a:solidFill>
                <a:latin typeface="Impact" panose="020B0806030902050204" pitchFamily="34" charset="0"/>
                <a:ea typeface="+mn-ea"/>
                <a:cs typeface="+mn-cs"/>
                <a:sym typeface="+mn-ea"/>
              </a:rPr>
              <a:t>3</a:t>
            </a:r>
            <a:endParaRPr kumimoji="0" lang="en-US" altLang="zh-CN" sz="25000" kern="1200" cap="none" spc="0" normalizeH="0" baseline="0" noProof="0" dirty="0">
              <a:solidFill>
                <a:schemeClr val="accent3"/>
              </a:solidFill>
              <a:latin typeface="Impact" panose="020B0806030902050204" pitchFamily="34" charset="0"/>
              <a:ea typeface="+mn-ea"/>
              <a:cs typeface="+mn-cs"/>
              <a:sym typeface="+mn-ea"/>
            </a:endParaRPr>
          </a:p>
        </p:txBody>
      </p:sp>
      <p:sp>
        <p:nvSpPr>
          <p:cNvPr id="3" name="任意多边形 2"/>
          <p:cNvSpPr/>
          <p:nvPr/>
        </p:nvSpPr>
        <p:spPr>
          <a:xfrm>
            <a:off x="0" y="29210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3330575"/>
            <a:ext cx="12192000" cy="3527425"/>
          </a:xfrm>
          <a:custGeom>
            <a:avLst/>
            <a:gdLst>
              <a:gd name="connsiteX0" fmla="*/ 0 w 12192001"/>
              <a:gd name="connsiteY0" fmla="*/ 0 h 3527762"/>
              <a:gd name="connsiteX1" fmla="*/ 5436627 w 12192001"/>
              <a:gd name="connsiteY1" fmla="*/ 0 h 3527762"/>
              <a:gd name="connsiteX2" fmla="*/ 5525442 w 12192001"/>
              <a:gd name="connsiteY2" fmla="*/ 7837 h 3527762"/>
              <a:gd name="connsiteX3" fmla="*/ 6091203 w 12192001"/>
              <a:gd name="connsiteY3" fmla="*/ 559628 h 3527762"/>
              <a:gd name="connsiteX4" fmla="*/ 6096240 w 12192001"/>
              <a:gd name="connsiteY4" fmla="*/ 609600 h 3527762"/>
              <a:gd name="connsiteX5" fmla="*/ 6114806 w 12192001"/>
              <a:gd name="connsiteY5" fmla="*/ 609600 h 3527762"/>
              <a:gd name="connsiteX6" fmla="*/ 6119843 w 12192001"/>
              <a:gd name="connsiteY6" fmla="*/ 559628 h 3527762"/>
              <a:gd name="connsiteX7" fmla="*/ 6685605 w 12192001"/>
              <a:gd name="connsiteY7" fmla="*/ 7837 h 3527762"/>
              <a:gd name="connsiteX8" fmla="*/ 6774420 w 12192001"/>
              <a:gd name="connsiteY8" fmla="*/ 0 h 3527762"/>
              <a:gd name="connsiteX9" fmla="*/ 12192001 w 12192001"/>
              <a:gd name="connsiteY9" fmla="*/ 0 h 3527762"/>
              <a:gd name="connsiteX10" fmla="*/ 12192001 w 12192001"/>
              <a:gd name="connsiteY10" fmla="*/ 1841837 h 3527762"/>
              <a:gd name="connsiteX11" fmla="*/ 12192001 w 12192001"/>
              <a:gd name="connsiteY11" fmla="*/ 2070437 h 3527762"/>
              <a:gd name="connsiteX12" fmla="*/ 12192001 w 12192001"/>
              <a:gd name="connsiteY12" fmla="*/ 3527762 h 3527762"/>
              <a:gd name="connsiteX13" fmla="*/ 0 w 12192001"/>
              <a:gd name="connsiteY13" fmla="*/ 3527762 h 3527762"/>
              <a:gd name="connsiteX14" fmla="*/ 0 w 12192001"/>
              <a:gd name="connsiteY14" fmla="*/ 2070437 h 3527762"/>
              <a:gd name="connsiteX15" fmla="*/ 0 w 12192001"/>
              <a:gd name="connsiteY15" fmla="*/ 1841837 h 352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527762">
                <a:moveTo>
                  <a:pt x="0" y="0"/>
                </a:moveTo>
                <a:lnTo>
                  <a:pt x="5436627" y="0"/>
                </a:lnTo>
                <a:lnTo>
                  <a:pt x="5525442" y="7837"/>
                </a:lnTo>
                <a:cubicBezTo>
                  <a:pt x="5808923" y="58474"/>
                  <a:pt x="6033695" y="278587"/>
                  <a:pt x="6091203" y="559628"/>
                </a:cubicBezTo>
                <a:lnTo>
                  <a:pt x="6096240" y="609600"/>
                </a:lnTo>
                <a:lnTo>
                  <a:pt x="6114806" y="609600"/>
                </a:lnTo>
                <a:lnTo>
                  <a:pt x="6119843" y="559628"/>
                </a:lnTo>
                <a:cubicBezTo>
                  <a:pt x="6177352" y="278587"/>
                  <a:pt x="6402122" y="58474"/>
                  <a:pt x="6685605" y="7837"/>
                </a:cubicBezTo>
                <a:lnTo>
                  <a:pt x="6774420" y="0"/>
                </a:lnTo>
                <a:lnTo>
                  <a:pt x="12192001" y="0"/>
                </a:lnTo>
                <a:lnTo>
                  <a:pt x="12192001" y="1841837"/>
                </a:lnTo>
                <a:lnTo>
                  <a:pt x="12192001" y="2070437"/>
                </a:lnTo>
                <a:lnTo>
                  <a:pt x="12192001" y="3527762"/>
                </a:lnTo>
                <a:lnTo>
                  <a:pt x="0" y="3527762"/>
                </a:lnTo>
                <a:lnTo>
                  <a:pt x="0" y="2070437"/>
                </a:lnTo>
                <a:lnTo>
                  <a:pt x="0" y="18418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21" name="文本框 6"/>
          <p:cNvSpPr txBox="1"/>
          <p:nvPr/>
        </p:nvSpPr>
        <p:spPr>
          <a:xfrm>
            <a:off x="3238500" y="4216083"/>
            <a:ext cx="5715000" cy="1014730"/>
          </a:xfrm>
          <a:prstGeom prst="rect">
            <a:avLst/>
          </a:prstGeom>
          <a:noFill/>
          <a:ln w="9525">
            <a:noFill/>
          </a:ln>
        </p:spPr>
        <p:txBody>
          <a:bodyPr wrap="none">
            <a:spAutoFit/>
          </a:bodyPr>
          <a:lstStyle/>
          <a:p>
            <a:pPr algn="ctr" eaLnBrk="1" hangingPunct="1"/>
            <a:r>
              <a:rPr lang="zh-CN" altLang="en-US" sz="6000" dirty="0">
                <a:solidFill>
                  <a:schemeClr val="bg1"/>
                </a:solidFill>
                <a:latin typeface="微软雅黑" panose="020B0503020204020204" pitchFamily="34" charset="-122"/>
                <a:sym typeface="+mn-ea"/>
              </a:rPr>
              <a:t>纳什均衡与</a:t>
            </a:r>
            <a:r>
              <a:rPr lang="en-US" altLang="zh-CN" sz="6000" dirty="0">
                <a:solidFill>
                  <a:schemeClr val="bg1"/>
                </a:solidFill>
                <a:latin typeface="微软雅黑" panose="020B0503020204020204" pitchFamily="34" charset="-122"/>
                <a:sym typeface="+mn-ea"/>
              </a:rPr>
              <a:t>GAN</a:t>
            </a:r>
            <a:endParaRPr lang="en-US" altLang="zh-CN" sz="6000" dirty="0">
              <a:solidFill>
                <a:schemeClr val="bg1"/>
              </a:solidFill>
              <a:latin typeface="微软雅黑" panose="020B0503020204020204" pitchFamily="34" charset="-122"/>
              <a:sym typeface="+mn-e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0" nodeType="withEffect">
                                  <p:stCondLst>
                                    <p:cond delay="0"/>
                                  </p:stCondLst>
                                  <p:iterate type="lt">
                                    <p:tmPct val="10000"/>
                                  </p:iterate>
                                  <p:childTnLst>
                                    <p:animScale>
                                      <p:cBhvr>
                                        <p:cTn id="6" dur="188" fill="hold">
                                          <p:stCondLst>
                                            <p:cond delay="0"/>
                                          </p:stCondLst>
                                        </p:cTn>
                                        <p:tgtEl>
                                          <p:spTgt spid="9221"/>
                                        </p:tgtEl>
                                      </p:cBhvr>
                                      <p:from x="100000" y="100000"/>
                                      <p:to x="140000" y="60000"/>
                                    </p:animScale>
                                    <p:animScale>
                                      <p:cBhvr>
                                        <p:cTn id="7" dur="62" fill="hold">
                                          <p:stCondLst>
                                            <p:cond delay="188"/>
                                          </p:stCondLst>
                                        </p:cTn>
                                        <p:tgtEl>
                                          <p:spTgt spid="9221"/>
                                        </p:tgtEl>
                                      </p:cBhvr>
                                      <p:from x="140000" y="60000"/>
                                      <p:to x="80000" y="120000"/>
                                    </p:animScale>
                                    <p:animScale>
                                      <p:cBhvr>
                                        <p:cTn id="8" dur="188" fill="hold">
                                          <p:stCondLst>
                                            <p:cond delay="250"/>
                                          </p:stCondLst>
                                        </p:cTn>
                                        <p:tgtEl>
                                          <p:spTgt spid="9221"/>
                                        </p:tgtEl>
                                      </p:cBhvr>
                                      <p:from x="80000" y="120000"/>
                                      <p:to x="120000" y="80000"/>
                                    </p:animScale>
                                    <p:animScale>
                                      <p:cBhvr>
                                        <p:cTn id="9" dur="188" fill="hold">
                                          <p:stCondLst>
                                            <p:cond delay="437"/>
                                          </p:stCondLst>
                                        </p:cTn>
                                        <p:tgtEl>
                                          <p:spTgt spid="9221"/>
                                        </p:tgtEl>
                                      </p:cBhvr>
                                      <p:from x="120000" y="80000"/>
                                      <p:to x="90000" y="110000"/>
                                    </p:animScale>
                                    <p:animScale>
                                      <p:cBhvr>
                                        <p:cTn id="10" dur="188" fill="hold">
                                          <p:stCondLst>
                                            <p:cond delay="625"/>
                                          </p:stCondLst>
                                        </p:cTn>
                                        <p:tgtEl>
                                          <p:spTgt spid="9221"/>
                                        </p:tgtEl>
                                      </p:cBhvr>
                                      <p:from x="90000" y="110000"/>
                                      <p:to x="105000" y="95000"/>
                                    </p:animScale>
                                    <p:animScale>
                                      <p:cBhvr>
                                        <p:cTn id="11" dur="188" fill="hold">
                                          <p:stCondLst>
                                            <p:cond delay="812"/>
                                          </p:stCondLst>
                                        </p:cTn>
                                        <p:tgtEl>
                                          <p:spTgt spid="9221"/>
                                        </p:tgtEl>
                                      </p:cBhvr>
                                      <p:from x="105000" y="95000"/>
                                      <p:to x="100000" y="100000"/>
                                    </p:animScale>
                                  </p:childTnLst>
                                </p:cTn>
                              </p:par>
                              <p:par>
                                <p:cTn id="12" presetID="3" presetClass="emph" presetSubtype="2" fill="hold" grpId="0" nodeType="withEffect">
                                  <p:stCondLst>
                                    <p:cond delay="0"/>
                                  </p:stCondLst>
                                  <p:childTnLst>
                                    <p:animClr clrSpc="rgb" dir="cw">
                                      <p:cBhvr override="childStyle">
                                        <p:cTn id="13" dur="500" fill="hold"/>
                                        <p:tgtEl>
                                          <p:spTgt spid="10"/>
                                        </p:tgtEl>
                                        <p:attrNameLst>
                                          <p:attrName>style.color</p:attrName>
                                        </p:attrNameLst>
                                      </p:cBhvr>
                                      <p:to>
                                        <a:schemeClr val="accent2"/>
                                      </p:to>
                                    </p:animClr>
                                  </p:childTnLst>
                                </p:cTn>
                              </p:par>
                              <p:par>
                                <p:cTn id="14" presetID="3" presetClass="emph" presetSubtype="2" fill="hold" grpId="1" nodeType="withEffect">
                                  <p:stCondLst>
                                    <p:cond delay="0"/>
                                  </p:stCondLst>
                                  <p:childTnLst>
                                    <p:animClr clrSpc="rgb" dir="cw">
                                      <p:cBhvr override="childStyle">
                                        <p:cTn id="15" dur="500" fill="hold"/>
                                        <p:tgtEl>
                                          <p:spTgt spid="10"/>
                                        </p:tgtEl>
                                        <p:attrNameLst>
                                          <p:attrName>style.color</p:attrName>
                                        </p:attrNameLst>
                                      </p:cBhvr>
                                      <p:to>
                                        <a:srgbClr val="92D05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2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200015" y="-251142"/>
            <a:ext cx="1404938" cy="3938588"/>
          </a:xfrm>
          <a:prstGeom prst="rect">
            <a:avLst/>
          </a:prstGeom>
          <a:noFill/>
        </p:spPr>
        <p:txBody>
          <a:bodyPr wrap="none">
            <a:spAutoFit/>
          </a:bodyPr>
          <a:lstStyle/>
          <a:p>
            <a:pPr marR="0" algn="ctr" defTabSz="914400" eaLnBrk="1" fontAlgn="auto" hangingPunct="1">
              <a:spcBef>
                <a:spcPts val="0"/>
              </a:spcBef>
              <a:spcAft>
                <a:spcPts val="0"/>
              </a:spcAft>
              <a:buClrTx/>
              <a:buSzTx/>
              <a:buFontTx/>
              <a:defRPr/>
            </a:pPr>
            <a:r>
              <a:rPr kumimoji="0" lang="en-US" altLang="zh-CN" sz="25000" kern="1200" cap="none" spc="0" normalizeH="0" baseline="0" noProof="0" dirty="0">
                <a:solidFill>
                  <a:schemeClr val="accent3"/>
                </a:solidFill>
                <a:latin typeface="Impact" panose="020B0806030902050204" pitchFamily="34" charset="0"/>
                <a:ea typeface="+mn-ea"/>
                <a:cs typeface="+mn-cs"/>
                <a:sym typeface="+mn-ea"/>
              </a:rPr>
              <a:t>1</a:t>
            </a:r>
            <a:endParaRPr kumimoji="0" lang="zh-CN" altLang="en-US" sz="25000" kern="1200" cap="none" spc="0" normalizeH="0" baseline="0" noProof="0" dirty="0">
              <a:solidFill>
                <a:schemeClr val="accent3"/>
              </a:solidFill>
              <a:latin typeface="Impact" panose="020B0806030902050204" pitchFamily="34" charset="0"/>
              <a:ea typeface="+mn-ea"/>
              <a:cs typeface="+mn-cs"/>
              <a:sym typeface="+mn-ea"/>
            </a:endParaRPr>
          </a:p>
        </p:txBody>
      </p:sp>
      <p:sp>
        <p:nvSpPr>
          <p:cNvPr id="3" name="任意多边形 2"/>
          <p:cNvSpPr/>
          <p:nvPr/>
        </p:nvSpPr>
        <p:spPr>
          <a:xfrm>
            <a:off x="0" y="29210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3330575"/>
            <a:ext cx="12192000" cy="3527425"/>
          </a:xfrm>
          <a:custGeom>
            <a:avLst/>
            <a:gdLst>
              <a:gd name="connsiteX0" fmla="*/ 0 w 12192001"/>
              <a:gd name="connsiteY0" fmla="*/ 0 h 3527762"/>
              <a:gd name="connsiteX1" fmla="*/ 5436627 w 12192001"/>
              <a:gd name="connsiteY1" fmla="*/ 0 h 3527762"/>
              <a:gd name="connsiteX2" fmla="*/ 5525442 w 12192001"/>
              <a:gd name="connsiteY2" fmla="*/ 7837 h 3527762"/>
              <a:gd name="connsiteX3" fmla="*/ 6091203 w 12192001"/>
              <a:gd name="connsiteY3" fmla="*/ 559628 h 3527762"/>
              <a:gd name="connsiteX4" fmla="*/ 6096240 w 12192001"/>
              <a:gd name="connsiteY4" fmla="*/ 609600 h 3527762"/>
              <a:gd name="connsiteX5" fmla="*/ 6114806 w 12192001"/>
              <a:gd name="connsiteY5" fmla="*/ 609600 h 3527762"/>
              <a:gd name="connsiteX6" fmla="*/ 6119843 w 12192001"/>
              <a:gd name="connsiteY6" fmla="*/ 559628 h 3527762"/>
              <a:gd name="connsiteX7" fmla="*/ 6685605 w 12192001"/>
              <a:gd name="connsiteY7" fmla="*/ 7837 h 3527762"/>
              <a:gd name="connsiteX8" fmla="*/ 6774420 w 12192001"/>
              <a:gd name="connsiteY8" fmla="*/ 0 h 3527762"/>
              <a:gd name="connsiteX9" fmla="*/ 12192001 w 12192001"/>
              <a:gd name="connsiteY9" fmla="*/ 0 h 3527762"/>
              <a:gd name="connsiteX10" fmla="*/ 12192001 w 12192001"/>
              <a:gd name="connsiteY10" fmla="*/ 1841837 h 3527762"/>
              <a:gd name="connsiteX11" fmla="*/ 12192001 w 12192001"/>
              <a:gd name="connsiteY11" fmla="*/ 2070437 h 3527762"/>
              <a:gd name="connsiteX12" fmla="*/ 12192001 w 12192001"/>
              <a:gd name="connsiteY12" fmla="*/ 3527762 h 3527762"/>
              <a:gd name="connsiteX13" fmla="*/ 0 w 12192001"/>
              <a:gd name="connsiteY13" fmla="*/ 3527762 h 3527762"/>
              <a:gd name="connsiteX14" fmla="*/ 0 w 12192001"/>
              <a:gd name="connsiteY14" fmla="*/ 2070437 h 3527762"/>
              <a:gd name="connsiteX15" fmla="*/ 0 w 12192001"/>
              <a:gd name="connsiteY15" fmla="*/ 1841837 h 352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527762">
                <a:moveTo>
                  <a:pt x="0" y="0"/>
                </a:moveTo>
                <a:lnTo>
                  <a:pt x="5436627" y="0"/>
                </a:lnTo>
                <a:lnTo>
                  <a:pt x="5525442" y="7837"/>
                </a:lnTo>
                <a:cubicBezTo>
                  <a:pt x="5808923" y="58474"/>
                  <a:pt x="6033695" y="278587"/>
                  <a:pt x="6091203" y="559628"/>
                </a:cubicBezTo>
                <a:lnTo>
                  <a:pt x="6096240" y="609600"/>
                </a:lnTo>
                <a:lnTo>
                  <a:pt x="6114806" y="609600"/>
                </a:lnTo>
                <a:lnTo>
                  <a:pt x="6119843" y="559628"/>
                </a:lnTo>
                <a:cubicBezTo>
                  <a:pt x="6177352" y="278587"/>
                  <a:pt x="6402122" y="58474"/>
                  <a:pt x="6685605" y="7837"/>
                </a:cubicBezTo>
                <a:lnTo>
                  <a:pt x="6774420" y="0"/>
                </a:lnTo>
                <a:lnTo>
                  <a:pt x="12192001" y="0"/>
                </a:lnTo>
                <a:lnTo>
                  <a:pt x="12192001" y="1841837"/>
                </a:lnTo>
                <a:lnTo>
                  <a:pt x="12192001" y="2070437"/>
                </a:lnTo>
                <a:lnTo>
                  <a:pt x="12192001" y="3527762"/>
                </a:lnTo>
                <a:lnTo>
                  <a:pt x="0" y="3527762"/>
                </a:lnTo>
                <a:lnTo>
                  <a:pt x="0" y="2070437"/>
                </a:lnTo>
                <a:lnTo>
                  <a:pt x="0" y="18418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21" name="文本框 6"/>
          <p:cNvSpPr txBox="1"/>
          <p:nvPr/>
        </p:nvSpPr>
        <p:spPr>
          <a:xfrm>
            <a:off x="3337560" y="4216083"/>
            <a:ext cx="5516880" cy="1014730"/>
          </a:xfrm>
          <a:prstGeom prst="rect">
            <a:avLst/>
          </a:prstGeom>
          <a:noFill/>
          <a:ln w="9525">
            <a:noFill/>
          </a:ln>
        </p:spPr>
        <p:txBody>
          <a:bodyPr wrap="none">
            <a:spAutoFit/>
          </a:bodyPr>
          <a:lstStyle/>
          <a:p>
            <a:pPr algn="ctr" eaLnBrk="1" hangingPunct="1"/>
            <a:r>
              <a:rPr lang="zh-CN" altLang="en-US" sz="6000" dirty="0">
                <a:solidFill>
                  <a:schemeClr val="bg1"/>
                </a:solidFill>
                <a:latin typeface="微软雅黑" panose="020B0503020204020204" pitchFamily="34" charset="-122"/>
              </a:rPr>
              <a:t>纳什的生平经历</a:t>
            </a:r>
            <a:endParaRPr lang="zh-CN" altLang="en-US" sz="6000" dirty="0">
              <a:solidFill>
                <a:schemeClr val="bg1"/>
              </a:solidFill>
              <a:latin typeface="微软雅黑" panose="020B0503020204020204" pitchFamily="34"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0" nodeType="withEffect">
                                  <p:stCondLst>
                                    <p:cond delay="0"/>
                                  </p:stCondLst>
                                  <p:iterate type="lt">
                                    <p:tmPct val="10000"/>
                                  </p:iterate>
                                  <p:childTnLst>
                                    <p:animScale>
                                      <p:cBhvr>
                                        <p:cTn id="6" dur="188" fill="hold">
                                          <p:stCondLst>
                                            <p:cond delay="0"/>
                                          </p:stCondLst>
                                        </p:cTn>
                                        <p:tgtEl>
                                          <p:spTgt spid="9221"/>
                                        </p:tgtEl>
                                      </p:cBhvr>
                                      <p:from x="100000" y="100000"/>
                                      <p:to x="140000" y="60000"/>
                                    </p:animScale>
                                    <p:animScale>
                                      <p:cBhvr>
                                        <p:cTn id="7" dur="62" fill="hold">
                                          <p:stCondLst>
                                            <p:cond delay="188"/>
                                          </p:stCondLst>
                                        </p:cTn>
                                        <p:tgtEl>
                                          <p:spTgt spid="9221"/>
                                        </p:tgtEl>
                                      </p:cBhvr>
                                      <p:from x="140000" y="60000"/>
                                      <p:to x="80000" y="120000"/>
                                    </p:animScale>
                                    <p:animScale>
                                      <p:cBhvr>
                                        <p:cTn id="8" dur="188" fill="hold">
                                          <p:stCondLst>
                                            <p:cond delay="250"/>
                                          </p:stCondLst>
                                        </p:cTn>
                                        <p:tgtEl>
                                          <p:spTgt spid="9221"/>
                                        </p:tgtEl>
                                      </p:cBhvr>
                                      <p:from x="80000" y="120000"/>
                                      <p:to x="120000" y="80000"/>
                                    </p:animScale>
                                    <p:animScale>
                                      <p:cBhvr>
                                        <p:cTn id="9" dur="188" fill="hold">
                                          <p:stCondLst>
                                            <p:cond delay="437"/>
                                          </p:stCondLst>
                                        </p:cTn>
                                        <p:tgtEl>
                                          <p:spTgt spid="9221"/>
                                        </p:tgtEl>
                                      </p:cBhvr>
                                      <p:from x="120000" y="80000"/>
                                      <p:to x="90000" y="110000"/>
                                    </p:animScale>
                                    <p:animScale>
                                      <p:cBhvr>
                                        <p:cTn id="10" dur="188" fill="hold">
                                          <p:stCondLst>
                                            <p:cond delay="625"/>
                                          </p:stCondLst>
                                        </p:cTn>
                                        <p:tgtEl>
                                          <p:spTgt spid="9221"/>
                                        </p:tgtEl>
                                      </p:cBhvr>
                                      <p:from x="90000" y="110000"/>
                                      <p:to x="105000" y="95000"/>
                                    </p:animScale>
                                    <p:animScale>
                                      <p:cBhvr>
                                        <p:cTn id="11" dur="188" fill="hold">
                                          <p:stCondLst>
                                            <p:cond delay="812"/>
                                          </p:stCondLst>
                                        </p:cTn>
                                        <p:tgtEl>
                                          <p:spTgt spid="9221"/>
                                        </p:tgtEl>
                                      </p:cBhvr>
                                      <p:from x="105000" y="95000"/>
                                      <p:to x="100000" y="100000"/>
                                    </p:animScale>
                                  </p:childTnLst>
                                </p:cTn>
                              </p:par>
                              <p:par>
                                <p:cTn id="12" presetID="3" presetClass="emph" presetSubtype="2" fill="hold" grpId="0" nodeType="withEffect">
                                  <p:stCondLst>
                                    <p:cond delay="0"/>
                                  </p:stCondLst>
                                  <p:childTnLst>
                                    <p:animClr clrSpc="rgb" dir="cw">
                                      <p:cBhvr override="childStyle">
                                        <p:cTn id="13" dur="500" fill="hold"/>
                                        <p:tgtEl>
                                          <p:spTgt spid="10"/>
                                        </p:tgtEl>
                                        <p:attrNameLst>
                                          <p:attrName>style.color</p:attrName>
                                        </p:attrNameLst>
                                      </p:cBhvr>
                                      <p:to>
                                        <a:schemeClr val="accent2"/>
                                      </p:to>
                                    </p:animClr>
                                  </p:childTnLst>
                                </p:cTn>
                              </p:par>
                              <p:par>
                                <p:cTn id="14" presetID="3" presetClass="emph" presetSubtype="2" fill="hold" grpId="1" nodeType="withEffect">
                                  <p:stCondLst>
                                    <p:cond delay="0"/>
                                  </p:stCondLst>
                                  <p:childTnLst>
                                    <p:animClr clrSpc="rgb" dir="cw">
                                      <p:cBhvr override="childStyle">
                                        <p:cTn id="15" dur="500" fill="hold"/>
                                        <p:tgtEl>
                                          <p:spTgt spid="10"/>
                                        </p:tgtEl>
                                        <p:attrNameLst>
                                          <p:attrName>style.color</p:attrName>
                                        </p:attrNameLst>
                                      </p:cBhvr>
                                      <p:to>
                                        <a:srgbClr val="92D05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2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组合 1"/>
          <p:cNvGrpSpPr/>
          <p:nvPr/>
        </p:nvGrpSpPr>
        <p:grpSpPr>
          <a:xfrm>
            <a:off x="331788" y="222250"/>
            <a:ext cx="2103755" cy="398780"/>
            <a:chOff x="331599" y="222348"/>
            <a:chExt cx="2104301" cy="398840"/>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28" name="文本框 3"/>
            <p:cNvSpPr txBox="1"/>
            <p:nvPr/>
          </p:nvSpPr>
          <p:spPr>
            <a:xfrm>
              <a:off x="474511" y="222348"/>
              <a:ext cx="1961389" cy="398840"/>
            </a:xfrm>
            <a:prstGeom prst="rect">
              <a:avLst/>
            </a:prstGeom>
            <a:noFill/>
            <a:ln w="9525">
              <a:noFill/>
            </a:ln>
          </p:spPr>
          <p:txBody>
            <a:bodyPr wrap="none">
              <a:spAutoFit/>
            </a:bodyPr>
            <a:p>
              <a:pPr algn="l" eaLnBrk="1" hangingPunct="1"/>
              <a:r>
                <a:rPr lang="zh-CN" altLang="en-US" sz="2000" b="1" dirty="0">
                  <a:latin typeface="微软雅黑" panose="020B0503020204020204" pitchFamily="34" charset="-122"/>
                </a:rPr>
                <a:t>生成式对抗网络</a:t>
              </a:r>
              <a:endParaRPr lang="zh-CN" altLang="en-US" sz="2000" b="1" dirty="0">
                <a:latin typeface="微软雅黑" panose="020B0503020204020204" pitchFamily="34" charset="-122"/>
              </a:endParaRPr>
            </a:p>
          </p:txBody>
        </p:sp>
      </p:grpSp>
      <p:pic>
        <p:nvPicPr>
          <p:cNvPr id="12" name="图片 11" descr="duang"/>
          <p:cNvPicPr>
            <a:picLocks noChangeAspect="1"/>
          </p:cNvPicPr>
          <p:nvPr/>
        </p:nvPicPr>
        <p:blipFill>
          <a:blip r:embed="rId1"/>
          <a:srcRect t="34996" r="80" b="34369"/>
          <a:stretch>
            <a:fillRect/>
          </a:stretch>
        </p:blipFill>
        <p:spPr>
          <a:xfrm>
            <a:off x="3503930" y="1931035"/>
            <a:ext cx="5397500" cy="3493770"/>
          </a:xfrm>
          <a:prstGeom prst="rect">
            <a:avLst/>
          </a:prstGeom>
        </p:spPr>
      </p:pic>
      <p:pic>
        <p:nvPicPr>
          <p:cNvPr id="13" name="图片 12" descr="geekpwn2018j"/>
          <p:cNvPicPr>
            <a:picLocks noChangeAspect="1"/>
          </p:cNvPicPr>
          <p:nvPr/>
        </p:nvPicPr>
        <p:blipFill>
          <a:blip r:embed="rId2"/>
          <a:stretch>
            <a:fillRect/>
          </a:stretch>
        </p:blipFill>
        <p:spPr>
          <a:xfrm>
            <a:off x="224790" y="1111885"/>
            <a:ext cx="11741785" cy="4312920"/>
          </a:xfrm>
          <a:prstGeom prst="rect">
            <a:avLst/>
          </a:prstGeom>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3"/>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组合 1"/>
          <p:cNvGrpSpPr/>
          <p:nvPr/>
        </p:nvGrpSpPr>
        <p:grpSpPr>
          <a:xfrm>
            <a:off x="331788" y="222250"/>
            <a:ext cx="2103755" cy="398780"/>
            <a:chOff x="331599" y="222348"/>
            <a:chExt cx="2104301" cy="398840"/>
          </a:xfrm>
        </p:grpSpPr>
        <p:sp>
          <p:nvSpPr>
            <p:cNvPr id="15" name="矩形 14"/>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框 3"/>
            <p:cNvSpPr txBox="1"/>
            <p:nvPr/>
          </p:nvSpPr>
          <p:spPr>
            <a:xfrm>
              <a:off x="474511" y="222348"/>
              <a:ext cx="1961389" cy="398840"/>
            </a:xfrm>
            <a:prstGeom prst="rect">
              <a:avLst/>
            </a:prstGeom>
            <a:noFill/>
            <a:ln w="9525">
              <a:noFill/>
            </a:ln>
          </p:spPr>
          <p:txBody>
            <a:bodyPr wrap="none">
              <a:spAutoFit/>
            </a:bodyPr>
            <a:p>
              <a:pPr algn="l" eaLnBrk="1" hangingPunct="1"/>
              <a:r>
                <a:rPr lang="zh-CN" altLang="en-US" sz="2000" b="1" dirty="0">
                  <a:latin typeface="微软雅黑" panose="020B0503020204020204" pitchFamily="34" charset="-122"/>
                </a:rPr>
                <a:t>生成式对抗网络</a:t>
              </a:r>
              <a:endParaRPr lang="zh-CN" altLang="en-US" sz="2000" b="1" dirty="0">
                <a:latin typeface="微软雅黑" panose="020B0503020204020204" pitchFamily="34" charset="-122"/>
              </a:endParaRPr>
            </a:p>
          </p:txBody>
        </p:sp>
      </p:grpSp>
      <p:pic>
        <p:nvPicPr>
          <p:cNvPr id="17" name="图片 16" descr="goodfellow"/>
          <p:cNvPicPr>
            <a:picLocks noChangeAspect="1"/>
          </p:cNvPicPr>
          <p:nvPr/>
        </p:nvPicPr>
        <p:blipFill>
          <a:blip r:embed="rId1"/>
          <a:stretch>
            <a:fillRect/>
          </a:stretch>
        </p:blipFill>
        <p:spPr>
          <a:xfrm>
            <a:off x="6711950" y="1431925"/>
            <a:ext cx="5116195" cy="3381375"/>
          </a:xfrm>
          <a:prstGeom prst="rect">
            <a:avLst/>
          </a:prstGeom>
        </p:spPr>
      </p:pic>
      <p:sp>
        <p:nvSpPr>
          <p:cNvPr id="18" name="文本框 17"/>
          <p:cNvSpPr txBox="1"/>
          <p:nvPr/>
        </p:nvSpPr>
        <p:spPr>
          <a:xfrm>
            <a:off x="618490" y="890270"/>
            <a:ext cx="4868545" cy="5077460"/>
          </a:xfrm>
          <a:prstGeom prst="rect">
            <a:avLst/>
          </a:prstGeom>
          <a:noFill/>
        </p:spPr>
        <p:txBody>
          <a:bodyPr wrap="square" rtlCol="0">
            <a:spAutoFit/>
          </a:bodyPr>
          <a:p>
            <a:pPr>
              <a:lnSpc>
                <a:spcPct val="150000"/>
              </a:lnSpc>
            </a:pPr>
            <a:r>
              <a:rPr lang="zh-CN" altLang="en-US"/>
              <a:t>生成式对抗网络（GAN, Generative Adversarial Networks ）是一种深度学习模型，是近年来复杂分布上无监督学习最具前景的方法之一。模型通过框架中（至少）两个模块：生成模型（Generative Model）和判别模型（Discriminative Model）。模型能够在它们的互相博弈学习中产生相当好的输出。原始 GAN 理论中，并不要求 G 和 D 都是神经网络，只需要是能拟合相应生成和判别的函数即可。但实用中一般均使用深度神经网络作为 G 和 D 。一个优秀的GAN应用需要有良好的训练方法，否则可能由于神经网络模型的自由性而导致输出不理想。</a:t>
            </a:r>
            <a:endParaRPr lang="zh-CN" altLang="en-US"/>
          </a:p>
        </p:txBody>
      </p:sp>
      <p:sp>
        <p:nvSpPr>
          <p:cNvPr id="2" name="文本框 1"/>
          <p:cNvSpPr txBox="1"/>
          <p:nvPr/>
        </p:nvSpPr>
        <p:spPr>
          <a:xfrm>
            <a:off x="7505065" y="4984750"/>
            <a:ext cx="3530600" cy="368300"/>
          </a:xfrm>
          <a:prstGeom prst="rect">
            <a:avLst/>
          </a:prstGeom>
          <a:noFill/>
        </p:spPr>
        <p:txBody>
          <a:bodyPr wrap="square" rtlCol="0">
            <a:spAutoFit/>
          </a:bodyPr>
          <a:p>
            <a:pPr algn="ctr"/>
            <a:r>
              <a:rPr lang="en-US" altLang="zh-CN"/>
              <a:t>GAN</a:t>
            </a:r>
            <a:r>
              <a:rPr lang="zh-CN" altLang="en-US"/>
              <a:t>的作者：</a:t>
            </a:r>
            <a:r>
              <a:rPr lang="zh-CN" altLang="en-US"/>
              <a:t>Ian J. Goodfellow</a:t>
            </a:r>
            <a:endParaRPr lang="zh-CN" altLang="en-US"/>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 name="组合 1"/>
          <p:cNvGrpSpPr/>
          <p:nvPr/>
        </p:nvGrpSpPr>
        <p:grpSpPr>
          <a:xfrm>
            <a:off x="331788" y="222250"/>
            <a:ext cx="1688465" cy="398780"/>
            <a:chOff x="331599" y="222348"/>
            <a:chExt cx="1688903" cy="398840"/>
          </a:xfrm>
        </p:grpSpPr>
        <p:sp>
          <p:nvSpPr>
            <p:cNvPr id="15" name="矩形 14"/>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框 3"/>
            <p:cNvSpPr txBox="1"/>
            <p:nvPr/>
          </p:nvSpPr>
          <p:spPr>
            <a:xfrm>
              <a:off x="474511" y="222348"/>
              <a:ext cx="1545991" cy="398840"/>
            </a:xfrm>
            <a:prstGeom prst="rect">
              <a:avLst/>
            </a:prstGeom>
            <a:noFill/>
            <a:ln w="9525">
              <a:noFill/>
            </a:ln>
          </p:spPr>
          <p:txBody>
            <a:bodyPr wrap="none">
              <a:spAutoFit/>
            </a:bodyPr>
            <a:p>
              <a:pPr algn="l" eaLnBrk="1" hangingPunct="1"/>
              <a:r>
                <a:rPr lang="en-US" altLang="zh-CN" sz="2000" b="1" dirty="0">
                  <a:latin typeface="微软雅黑" panose="020B0503020204020204" pitchFamily="34" charset="-122"/>
                </a:rPr>
                <a:t>GAN</a:t>
              </a:r>
              <a:r>
                <a:rPr lang="zh-CN" altLang="en-US" sz="2000" b="1" dirty="0">
                  <a:latin typeface="微软雅黑" panose="020B0503020204020204" pitchFamily="34" charset="-122"/>
                </a:rPr>
                <a:t>的应用</a:t>
              </a:r>
              <a:endParaRPr lang="zh-CN" altLang="en-US" sz="2000" b="1" dirty="0">
                <a:latin typeface="微软雅黑" panose="020B0503020204020204" pitchFamily="34" charset="-122"/>
              </a:endParaRPr>
            </a:p>
          </p:txBody>
        </p:sp>
      </p:grpSp>
      <p:pic>
        <p:nvPicPr>
          <p:cNvPr id="27" name="图片 26" descr="应用"/>
          <p:cNvPicPr>
            <a:picLocks noChangeAspect="1"/>
          </p:cNvPicPr>
          <p:nvPr/>
        </p:nvPicPr>
        <p:blipFill>
          <a:blip r:embed="rId1"/>
          <a:stretch>
            <a:fillRect/>
          </a:stretch>
        </p:blipFill>
        <p:spPr>
          <a:xfrm>
            <a:off x="2389505" y="-269240"/>
            <a:ext cx="6161405" cy="7396480"/>
          </a:xfrm>
          <a:prstGeom prst="rect">
            <a:avLst/>
          </a:prstGeom>
        </p:spPr>
      </p:pic>
    </p:spTree>
  </p:cSld>
  <p:clrMapOvr>
    <a:masterClrMapping/>
  </p:clrMapOvr>
  <p:transition>
    <p:newsfla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1605" y="6445250"/>
            <a:ext cx="11908790" cy="306705"/>
          </a:xfrm>
          <a:prstGeom prst="rect">
            <a:avLst/>
          </a:prstGeom>
          <a:noFill/>
        </p:spPr>
        <p:txBody>
          <a:bodyPr wrap="square" rtlCol="0">
            <a:spAutoFit/>
          </a:bodyPr>
          <a:p>
            <a:r>
              <a:rPr lang="zh-CN" altLang="en-US" sz="1400"/>
              <a:t>I. Goodfellow, J. Pouget-Abadie, M. Mirza, B. Xu, D. Warde-Farley, S. Ozair, A. Courville, and Y. Bengio. Generative Adversarial Networks. In NIPS, 2014.</a:t>
            </a:r>
            <a:endParaRPr lang="zh-CN" altLang="en-US" sz="1400"/>
          </a:p>
        </p:txBody>
      </p:sp>
      <p:grpSp>
        <p:nvGrpSpPr>
          <p:cNvPr id="14" name="组合 1"/>
          <p:cNvGrpSpPr/>
          <p:nvPr/>
        </p:nvGrpSpPr>
        <p:grpSpPr>
          <a:xfrm>
            <a:off x="331788" y="222250"/>
            <a:ext cx="1688465" cy="398780"/>
            <a:chOff x="331599" y="222348"/>
            <a:chExt cx="1688903" cy="398840"/>
          </a:xfrm>
        </p:grpSpPr>
        <p:sp>
          <p:nvSpPr>
            <p:cNvPr id="15" name="矩形 14"/>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文本框 3"/>
            <p:cNvSpPr txBox="1"/>
            <p:nvPr/>
          </p:nvSpPr>
          <p:spPr>
            <a:xfrm>
              <a:off x="474511" y="222348"/>
              <a:ext cx="1545991" cy="398840"/>
            </a:xfrm>
            <a:prstGeom prst="rect">
              <a:avLst/>
            </a:prstGeom>
            <a:noFill/>
            <a:ln w="9525">
              <a:noFill/>
            </a:ln>
          </p:spPr>
          <p:txBody>
            <a:bodyPr wrap="none">
              <a:spAutoFit/>
            </a:bodyPr>
            <a:p>
              <a:pPr algn="l" eaLnBrk="1" hangingPunct="1"/>
              <a:r>
                <a:rPr lang="en-US" altLang="zh-CN" sz="2000" b="1" dirty="0">
                  <a:latin typeface="微软雅黑" panose="020B0503020204020204" pitchFamily="34" charset="-122"/>
                </a:rPr>
                <a:t>GAN</a:t>
              </a:r>
              <a:r>
                <a:rPr lang="zh-CN" altLang="en-US" sz="2000" b="1" dirty="0">
                  <a:latin typeface="微软雅黑" panose="020B0503020204020204" pitchFamily="34" charset="-122"/>
                </a:rPr>
                <a:t>的效果</a:t>
              </a:r>
              <a:endParaRPr lang="zh-CN" altLang="en-US" sz="2000" b="1" dirty="0">
                <a:latin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2316480" y="708660"/>
            <a:ext cx="7559040" cy="5440680"/>
          </a:xfrm>
          <a:prstGeom prst="rect">
            <a:avLst/>
          </a:prstGeom>
        </p:spPr>
      </p:pic>
    </p:spTree>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组合 1"/>
          <p:cNvGrpSpPr/>
          <p:nvPr/>
        </p:nvGrpSpPr>
        <p:grpSpPr>
          <a:xfrm>
            <a:off x="331788" y="222250"/>
            <a:ext cx="2102485" cy="398780"/>
            <a:chOff x="331599" y="222348"/>
            <a:chExt cx="2103031" cy="398840"/>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28" name="文本框 3"/>
            <p:cNvSpPr txBox="1"/>
            <p:nvPr/>
          </p:nvSpPr>
          <p:spPr>
            <a:xfrm>
              <a:off x="474511" y="222348"/>
              <a:ext cx="1960119" cy="398840"/>
            </a:xfrm>
            <a:prstGeom prst="rect">
              <a:avLst/>
            </a:prstGeom>
            <a:noFill/>
            <a:ln w="9525">
              <a:noFill/>
            </a:ln>
          </p:spPr>
          <p:txBody>
            <a:bodyPr wrap="none">
              <a:spAutoFit/>
            </a:bodyPr>
            <a:p>
              <a:pPr eaLnBrk="1" hangingPunct="1"/>
              <a:r>
                <a:rPr lang="en-US" altLang="zh-CN" sz="2000" b="1" dirty="0">
                  <a:latin typeface="微软雅黑" panose="020B0503020204020204" pitchFamily="34" charset="-122"/>
                </a:rPr>
                <a:t>CycleGAN</a:t>
              </a:r>
              <a:r>
                <a:rPr lang="zh-CN" altLang="en-US" sz="2000" b="1" dirty="0">
                  <a:latin typeface="微软雅黑" panose="020B0503020204020204" pitchFamily="34" charset="-122"/>
                </a:rPr>
                <a:t>效果</a:t>
              </a:r>
              <a:endParaRPr lang="zh-CN" altLang="en-US" sz="2000" b="1" dirty="0">
                <a:latin typeface="微软雅黑" panose="020B0503020204020204" pitchFamily="34" charset="-122"/>
              </a:endParaRPr>
            </a:p>
          </p:txBody>
        </p:sp>
      </p:grpSp>
      <p:sp>
        <p:nvSpPr>
          <p:cNvPr id="5" name="文本框 4"/>
          <p:cNvSpPr txBox="1"/>
          <p:nvPr/>
        </p:nvSpPr>
        <p:spPr>
          <a:xfrm>
            <a:off x="141605" y="6329680"/>
            <a:ext cx="12055475" cy="521970"/>
          </a:xfrm>
          <a:prstGeom prst="rect">
            <a:avLst/>
          </a:prstGeom>
          <a:noFill/>
        </p:spPr>
        <p:txBody>
          <a:bodyPr wrap="square" rtlCol="0">
            <a:spAutoFit/>
          </a:bodyPr>
          <a:p>
            <a:r>
              <a:rPr lang="zh-CN" altLang="en-US" sz="1400"/>
              <a:t>Jun-Yan Zhu*, Taesung Park*, Phillip Isola, and Alexei A. Efros. "Unpaired Image-to-Image Translation using Cycle-Consistent Adversarial Networks", in IEEE International Conference on Computer Vision (ICCV), 2017.</a:t>
            </a:r>
            <a:endParaRPr lang="zh-CN" altLang="en-US" sz="1400"/>
          </a:p>
        </p:txBody>
      </p:sp>
      <p:pic>
        <p:nvPicPr>
          <p:cNvPr id="14" name="图片 13" descr="painting2photo"/>
          <p:cNvPicPr>
            <a:picLocks noChangeAspect="1"/>
          </p:cNvPicPr>
          <p:nvPr/>
        </p:nvPicPr>
        <p:blipFill>
          <a:blip r:embed="rId1"/>
          <a:stretch>
            <a:fillRect/>
          </a:stretch>
        </p:blipFill>
        <p:spPr>
          <a:xfrm>
            <a:off x="1963420" y="694690"/>
            <a:ext cx="8265160" cy="5028565"/>
          </a:xfrm>
          <a:prstGeom prst="rect">
            <a:avLst/>
          </a:prstGeom>
        </p:spPr>
      </p:pic>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组合 1"/>
          <p:cNvGrpSpPr/>
          <p:nvPr/>
        </p:nvGrpSpPr>
        <p:grpSpPr>
          <a:xfrm>
            <a:off x="331788" y="222250"/>
            <a:ext cx="2102485" cy="398780"/>
            <a:chOff x="331599" y="222348"/>
            <a:chExt cx="2103031" cy="398840"/>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28" name="文本框 3"/>
            <p:cNvSpPr txBox="1"/>
            <p:nvPr/>
          </p:nvSpPr>
          <p:spPr>
            <a:xfrm>
              <a:off x="474511" y="222348"/>
              <a:ext cx="1960119" cy="398840"/>
            </a:xfrm>
            <a:prstGeom prst="rect">
              <a:avLst/>
            </a:prstGeom>
            <a:noFill/>
            <a:ln w="9525">
              <a:noFill/>
            </a:ln>
          </p:spPr>
          <p:txBody>
            <a:bodyPr wrap="none">
              <a:spAutoFit/>
            </a:bodyPr>
            <a:p>
              <a:pPr eaLnBrk="1" hangingPunct="1"/>
              <a:r>
                <a:rPr lang="en-US" altLang="zh-CN" sz="2000" b="1" dirty="0">
                  <a:latin typeface="微软雅黑" panose="020B0503020204020204" pitchFamily="34" charset="-122"/>
                </a:rPr>
                <a:t>CycleGAN</a:t>
              </a:r>
              <a:r>
                <a:rPr lang="zh-CN" altLang="en-US" sz="2000" b="1" dirty="0">
                  <a:latin typeface="微软雅黑" panose="020B0503020204020204" pitchFamily="34" charset="-122"/>
                </a:rPr>
                <a:t>效果</a:t>
              </a:r>
              <a:endParaRPr lang="zh-CN" altLang="en-US" sz="2000" b="1" dirty="0">
                <a:latin typeface="微软雅黑" panose="020B0503020204020204" pitchFamily="34" charset="-122"/>
              </a:endParaRPr>
            </a:p>
          </p:txBody>
        </p:sp>
      </p:grpSp>
      <p:sp>
        <p:nvSpPr>
          <p:cNvPr id="5" name="文本框 4"/>
          <p:cNvSpPr txBox="1"/>
          <p:nvPr/>
        </p:nvSpPr>
        <p:spPr>
          <a:xfrm>
            <a:off x="141605" y="6329680"/>
            <a:ext cx="12055475" cy="521970"/>
          </a:xfrm>
          <a:prstGeom prst="rect">
            <a:avLst/>
          </a:prstGeom>
          <a:noFill/>
        </p:spPr>
        <p:txBody>
          <a:bodyPr wrap="square" rtlCol="0">
            <a:spAutoFit/>
          </a:bodyPr>
          <a:p>
            <a:r>
              <a:rPr lang="zh-CN" altLang="en-US" sz="1400"/>
              <a:t>Jun-Yan Zhu*, Taesung Park*, Phillip Isola, and Alexei A. Efros. "Unpaired Image-to-Image Translation using Cycle-Consistent Adversarial Networks", in IEEE International Conference on Computer Vision (ICCV), 2017.</a:t>
            </a:r>
            <a:endParaRPr lang="zh-CN" altLang="en-US" sz="1400"/>
          </a:p>
        </p:txBody>
      </p:sp>
      <p:pic>
        <p:nvPicPr>
          <p:cNvPr id="11" name="图片 10" descr="summer2winter"/>
          <p:cNvPicPr>
            <a:picLocks noChangeAspect="1"/>
          </p:cNvPicPr>
          <p:nvPr/>
        </p:nvPicPr>
        <p:blipFill>
          <a:blip r:embed="rId1"/>
          <a:stretch>
            <a:fillRect/>
          </a:stretch>
        </p:blipFill>
        <p:spPr>
          <a:xfrm>
            <a:off x="1161415" y="1519555"/>
            <a:ext cx="9869170" cy="3911600"/>
          </a:xfrm>
          <a:prstGeom prst="rect">
            <a:avLst/>
          </a:prstGeom>
        </p:spPr>
      </p:pic>
    </p:spTree>
  </p:cSld>
  <p:clrMapOvr>
    <a:masterClrMapping/>
  </p:clrMapOvr>
  <p:transition>
    <p:wheel spokes="8"/>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组合 1"/>
          <p:cNvGrpSpPr/>
          <p:nvPr/>
        </p:nvGrpSpPr>
        <p:grpSpPr>
          <a:xfrm>
            <a:off x="331788" y="222250"/>
            <a:ext cx="2102485" cy="398780"/>
            <a:chOff x="331599" y="222348"/>
            <a:chExt cx="2103031" cy="398840"/>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28" name="文本框 3"/>
            <p:cNvSpPr txBox="1"/>
            <p:nvPr/>
          </p:nvSpPr>
          <p:spPr>
            <a:xfrm>
              <a:off x="474511" y="222348"/>
              <a:ext cx="1960119" cy="398840"/>
            </a:xfrm>
            <a:prstGeom prst="rect">
              <a:avLst/>
            </a:prstGeom>
            <a:noFill/>
            <a:ln w="9525">
              <a:noFill/>
            </a:ln>
          </p:spPr>
          <p:txBody>
            <a:bodyPr wrap="none">
              <a:spAutoFit/>
            </a:bodyPr>
            <a:p>
              <a:pPr eaLnBrk="1" hangingPunct="1"/>
              <a:r>
                <a:rPr lang="en-US" altLang="zh-CN" sz="2000" b="1" dirty="0">
                  <a:latin typeface="微软雅黑" panose="020B0503020204020204" pitchFamily="34" charset="-122"/>
                </a:rPr>
                <a:t>CycleGAN</a:t>
              </a:r>
              <a:r>
                <a:rPr lang="zh-CN" altLang="en-US" sz="2000" b="1" dirty="0">
                  <a:latin typeface="微软雅黑" panose="020B0503020204020204" pitchFamily="34" charset="-122"/>
                </a:rPr>
                <a:t>效果</a:t>
              </a:r>
              <a:endParaRPr lang="zh-CN" altLang="en-US" sz="2000" b="1" dirty="0">
                <a:latin typeface="微软雅黑" panose="020B0503020204020204" pitchFamily="34" charset="-122"/>
              </a:endParaRPr>
            </a:p>
          </p:txBody>
        </p:sp>
      </p:grpSp>
      <p:sp>
        <p:nvSpPr>
          <p:cNvPr id="5" name="文本框 4"/>
          <p:cNvSpPr txBox="1"/>
          <p:nvPr/>
        </p:nvSpPr>
        <p:spPr>
          <a:xfrm>
            <a:off x="141605" y="6329680"/>
            <a:ext cx="12055475" cy="521970"/>
          </a:xfrm>
          <a:prstGeom prst="rect">
            <a:avLst/>
          </a:prstGeom>
          <a:noFill/>
        </p:spPr>
        <p:txBody>
          <a:bodyPr wrap="square" rtlCol="0">
            <a:spAutoFit/>
          </a:bodyPr>
          <a:p>
            <a:r>
              <a:rPr lang="zh-CN" altLang="en-US" sz="1400"/>
              <a:t>Jun-Yan Zhu*, Taesung Park*, Phillip Isola, and Alexei A. Efros. "Unpaired Image-to-Image Translation using Cycle-Consistent Adversarial Networks", in IEEE International Conference on Computer Vision (ICCV), 2017.</a:t>
            </a:r>
            <a:endParaRPr lang="zh-CN" altLang="en-US" sz="1400"/>
          </a:p>
        </p:txBody>
      </p:sp>
      <p:pic>
        <p:nvPicPr>
          <p:cNvPr id="9" name="图片 8" descr="horse2zebra"/>
          <p:cNvPicPr>
            <a:picLocks noChangeAspect="1"/>
          </p:cNvPicPr>
          <p:nvPr/>
        </p:nvPicPr>
        <p:blipFill>
          <a:blip r:embed="rId1"/>
          <a:stretch>
            <a:fillRect/>
          </a:stretch>
        </p:blipFill>
        <p:spPr>
          <a:xfrm>
            <a:off x="1613535" y="1832610"/>
            <a:ext cx="8964930" cy="2561590"/>
          </a:xfrm>
          <a:prstGeom prst="rect">
            <a:avLst/>
          </a:prstGeom>
        </p:spPr>
      </p:pic>
    </p:spTree>
  </p:cSld>
  <p:clrMapOvr>
    <a:masterClrMapping/>
  </p:clrMapOvr>
  <p:transition>
    <p:newsfla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组合 1"/>
          <p:cNvGrpSpPr/>
          <p:nvPr/>
        </p:nvGrpSpPr>
        <p:grpSpPr>
          <a:xfrm>
            <a:off x="331788" y="222250"/>
            <a:ext cx="1525905" cy="398780"/>
            <a:chOff x="331599" y="222348"/>
            <a:chExt cx="1526301" cy="398840"/>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28" name="文本框 3"/>
            <p:cNvSpPr txBox="1"/>
            <p:nvPr/>
          </p:nvSpPr>
          <p:spPr>
            <a:xfrm>
              <a:off x="474511" y="222348"/>
              <a:ext cx="1383389" cy="398840"/>
            </a:xfrm>
            <a:prstGeom prst="rect">
              <a:avLst/>
            </a:prstGeom>
            <a:noFill/>
            <a:ln w="9525">
              <a:noFill/>
            </a:ln>
          </p:spPr>
          <p:txBody>
            <a:bodyPr wrap="none">
              <a:spAutoFit/>
            </a:bodyPr>
            <a:p>
              <a:pPr eaLnBrk="1" hangingPunct="1"/>
              <a:r>
                <a:rPr lang="en-US" altLang="zh-CN" sz="2000" b="1" dirty="0">
                  <a:latin typeface="微软雅黑" panose="020B0503020204020204" pitchFamily="34" charset="-122"/>
                </a:rPr>
                <a:t>styleGAN</a:t>
              </a:r>
              <a:endParaRPr lang="en-US" altLang="zh-CN" sz="2000" b="1" dirty="0">
                <a:latin typeface="微软雅黑" panose="020B0503020204020204" pitchFamily="34" charset="-122"/>
              </a:endParaRPr>
            </a:p>
          </p:txBody>
        </p:sp>
      </p:grpSp>
      <p:sp>
        <p:nvSpPr>
          <p:cNvPr id="5" name="文本框 4"/>
          <p:cNvSpPr txBox="1"/>
          <p:nvPr/>
        </p:nvSpPr>
        <p:spPr>
          <a:xfrm>
            <a:off x="68580" y="6445250"/>
            <a:ext cx="12055475" cy="306705"/>
          </a:xfrm>
          <a:prstGeom prst="rect">
            <a:avLst/>
          </a:prstGeom>
          <a:noFill/>
        </p:spPr>
        <p:txBody>
          <a:bodyPr wrap="square" rtlCol="0">
            <a:spAutoFit/>
          </a:bodyPr>
          <a:p>
            <a:r>
              <a:rPr lang="zh-CN" altLang="en-US" sz="1400"/>
              <a:t>Tero Karras</a:t>
            </a:r>
            <a:r>
              <a:rPr lang="en-US" altLang="zh-CN" sz="1400"/>
              <a:t>, </a:t>
            </a:r>
            <a:r>
              <a:rPr lang="zh-CN" altLang="en-US" sz="1400"/>
              <a:t>Samuli Laine</a:t>
            </a:r>
            <a:r>
              <a:rPr lang="en-US" altLang="zh-CN" sz="1400"/>
              <a:t>, </a:t>
            </a:r>
            <a:r>
              <a:rPr lang="zh-CN" altLang="en-US" sz="1400"/>
              <a:t>Timo Aila. "A Style-Based Generator Architecture for Generative Adversarial Networks", in CoRR, 201</a:t>
            </a:r>
            <a:r>
              <a:rPr lang="en-US" altLang="zh-CN" sz="1400"/>
              <a:t>8</a:t>
            </a:r>
            <a:r>
              <a:rPr lang="zh-CN" altLang="en-US" sz="1400"/>
              <a:t>.</a:t>
            </a:r>
            <a:endParaRPr lang="zh-CN" altLang="en-US" sz="1400"/>
          </a:p>
        </p:txBody>
      </p:sp>
      <p:pic>
        <p:nvPicPr>
          <p:cNvPr id="6" name="图片 5" descr="stylegan-teaser"/>
          <p:cNvPicPr>
            <a:picLocks noChangeAspect="1"/>
          </p:cNvPicPr>
          <p:nvPr/>
        </p:nvPicPr>
        <p:blipFill>
          <a:blip r:embed="rId1"/>
          <a:stretch>
            <a:fillRect/>
          </a:stretch>
        </p:blipFill>
        <p:spPr>
          <a:xfrm>
            <a:off x="1575435" y="621030"/>
            <a:ext cx="9041130" cy="5424805"/>
          </a:xfrm>
          <a:prstGeom prst="rect">
            <a:avLst/>
          </a:prstGeom>
        </p:spPr>
      </p:pic>
    </p:spTree>
  </p:cSld>
  <p:clrMapOvr>
    <a:masterClrMapping/>
  </p:clrMapOvr>
  <p:transition>
    <p:comb/>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图片 2"/>
          <p:cNvPicPr>
            <a:picLocks noChangeAspect="1"/>
          </p:cNvPicPr>
          <p:nvPr/>
        </p:nvPicPr>
        <p:blipFill>
          <a:blip r:embed="rId1"/>
          <a:stretch>
            <a:fillRect/>
          </a:stretch>
        </p:blipFill>
        <p:spPr>
          <a:xfrm>
            <a:off x="-14287" y="0"/>
            <a:ext cx="12201525" cy="6858000"/>
          </a:xfrm>
          <a:prstGeom prst="rect">
            <a:avLst/>
          </a:prstGeom>
          <a:noFill/>
          <a:ln w="9525">
            <a:noFill/>
          </a:ln>
        </p:spPr>
      </p:pic>
      <p:sp>
        <p:nvSpPr>
          <p:cNvPr id="4" name="矩形 3"/>
          <p:cNvSpPr/>
          <p:nvPr/>
        </p:nvSpPr>
        <p:spPr>
          <a:xfrm>
            <a:off x="4763" y="0"/>
            <a:ext cx="12192000" cy="6858000"/>
          </a:xfrm>
          <a:prstGeom prst="rect">
            <a:avLst/>
          </a:prstGeom>
          <a:solidFill>
            <a:srgbClr val="000E2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2228" name="文本框 4"/>
          <p:cNvSpPr txBox="1"/>
          <p:nvPr/>
        </p:nvSpPr>
        <p:spPr>
          <a:xfrm>
            <a:off x="4464050" y="3184525"/>
            <a:ext cx="3263900" cy="1016000"/>
          </a:xfrm>
          <a:prstGeom prst="rect">
            <a:avLst/>
          </a:prstGeom>
          <a:noFill/>
          <a:ln w="9525">
            <a:noFill/>
          </a:ln>
        </p:spPr>
        <p:txBody>
          <a:bodyPr wrap="none">
            <a:spAutoFit/>
          </a:bodyPr>
          <a:p>
            <a:pPr algn="ctr" eaLnBrk="1" hangingPunct="1"/>
            <a:r>
              <a:rPr lang="zh-CN" altLang="en-US" sz="6000" dirty="0">
                <a:solidFill>
                  <a:schemeClr val="bg1"/>
                </a:solidFill>
                <a:latin typeface="方正正中黑_GBK" panose="02000000000000000000" pitchFamily="2" charset="-122"/>
                <a:ea typeface="方正正中黑_GBK" panose="02000000000000000000" pitchFamily="2" charset="-122"/>
              </a:rPr>
              <a:t>感谢大家</a:t>
            </a:r>
            <a:endParaRPr lang="zh-CN" altLang="en-US" sz="6000" dirty="0">
              <a:solidFill>
                <a:schemeClr val="bg1"/>
              </a:solidFill>
              <a:latin typeface="方正正中黑_GBK" panose="02000000000000000000" pitchFamily="2" charset="-122"/>
              <a:ea typeface="方正正中黑_GBK" panose="02000000000000000000" pitchFamily="2" charset="-122"/>
            </a:endParaRPr>
          </a:p>
        </p:txBody>
      </p:sp>
      <p:sp>
        <p:nvSpPr>
          <p:cNvPr id="6" name="矩形 5"/>
          <p:cNvSpPr/>
          <p:nvPr/>
        </p:nvSpPr>
        <p:spPr>
          <a:xfrm>
            <a:off x="4621213" y="4159250"/>
            <a:ext cx="2949575" cy="4635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lumMod val="75000"/>
                  </a:schemeClr>
                </a:solidFill>
                <a:effectLst/>
                <a:uLnTx/>
                <a:uFillTx/>
                <a:latin typeface="+mn-ea"/>
                <a:ea typeface="+mn-ea"/>
                <a:cs typeface="+mn-cs"/>
                <a:sym typeface="+mn-ea"/>
              </a:rPr>
              <a:t>THANK YOU</a:t>
            </a:r>
            <a:endParaRPr kumimoji="0" lang="zh-CN" altLang="en-US" sz="1400" b="0" i="0" u="none" strike="noStrike" kern="1200" cap="none" spc="0" normalizeH="0" baseline="0" noProof="0" dirty="0">
              <a:ln>
                <a:noFill/>
              </a:ln>
              <a:solidFill>
                <a:schemeClr val="bg1">
                  <a:lumMod val="75000"/>
                </a:schemeClr>
              </a:solidFill>
              <a:effectLst/>
              <a:uLnTx/>
              <a:uFillTx/>
              <a:latin typeface="+mn-ea"/>
              <a:ea typeface="+mn-ea"/>
              <a:cs typeface="+mn-cs"/>
              <a:sym typeface="+mn-ea"/>
            </a:endParaRPr>
          </a:p>
        </p:txBody>
      </p:sp>
      <p:sp>
        <p:nvSpPr>
          <p:cNvPr id="7" name="椭圆 6"/>
          <p:cNvSpPr/>
          <p:nvPr/>
        </p:nvSpPr>
        <p:spPr>
          <a:xfrm>
            <a:off x="5495925" y="1700213"/>
            <a:ext cx="1190625" cy="119062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2231" name="Freeform 33"/>
          <p:cNvSpPr>
            <a:spLocks noEditPoints="1"/>
          </p:cNvSpPr>
          <p:nvPr/>
        </p:nvSpPr>
        <p:spPr>
          <a:xfrm>
            <a:off x="5868988" y="1924050"/>
            <a:ext cx="444500" cy="742950"/>
          </a:xfrm>
          <a:custGeom>
            <a:avLst/>
            <a:gdLst/>
            <a:ahLst/>
            <a:cxnLst>
              <a:cxn ang="0">
                <a:pos x="378157" y="70090"/>
              </a:cxn>
              <a:cxn ang="0">
                <a:pos x="411328" y="357457"/>
              </a:cxn>
              <a:cxn ang="0">
                <a:pos x="338351" y="455583"/>
              </a:cxn>
              <a:cxn ang="0">
                <a:pos x="364888" y="455583"/>
              </a:cxn>
              <a:cxn ang="0">
                <a:pos x="378157" y="511654"/>
              </a:cxn>
              <a:cxn ang="0">
                <a:pos x="371522" y="553708"/>
              </a:cxn>
              <a:cxn ang="0">
                <a:pos x="378157" y="602771"/>
              </a:cxn>
              <a:cxn ang="0">
                <a:pos x="364888" y="651833"/>
              </a:cxn>
              <a:cxn ang="0">
                <a:pos x="99515" y="679869"/>
              </a:cxn>
              <a:cxn ang="0">
                <a:pos x="79612" y="658842"/>
              </a:cxn>
              <a:cxn ang="0">
                <a:pos x="79612" y="581744"/>
              </a:cxn>
              <a:cxn ang="0">
                <a:pos x="79612" y="574735"/>
              </a:cxn>
              <a:cxn ang="0">
                <a:pos x="79612" y="497636"/>
              </a:cxn>
              <a:cxn ang="0">
                <a:pos x="92881" y="483618"/>
              </a:cxn>
              <a:cxn ang="0">
                <a:pos x="106149" y="434556"/>
              </a:cxn>
              <a:cxn ang="0">
                <a:pos x="0" y="238305"/>
              </a:cxn>
              <a:cxn ang="0">
                <a:pos x="218933" y="0"/>
              </a:cxn>
              <a:cxn ang="0">
                <a:pos x="185761" y="280358"/>
              </a:cxn>
              <a:cxn ang="0">
                <a:pos x="199030" y="273350"/>
              </a:cxn>
              <a:cxn ang="0">
                <a:pos x="218933" y="287367"/>
              </a:cxn>
              <a:cxn ang="0">
                <a:pos x="238836" y="273350"/>
              </a:cxn>
              <a:cxn ang="0">
                <a:pos x="258739" y="287367"/>
              </a:cxn>
              <a:cxn ang="0">
                <a:pos x="285276" y="266341"/>
              </a:cxn>
              <a:cxn ang="0">
                <a:pos x="258739" y="357457"/>
              </a:cxn>
              <a:cxn ang="0">
                <a:pos x="291910" y="462592"/>
              </a:cxn>
              <a:cxn ang="0">
                <a:pos x="291910" y="406520"/>
              </a:cxn>
              <a:cxn ang="0">
                <a:pos x="371522" y="329421"/>
              </a:cxn>
              <a:cxn ang="0">
                <a:pos x="344985" y="105134"/>
              </a:cxn>
              <a:cxn ang="0">
                <a:pos x="92881" y="105134"/>
              </a:cxn>
              <a:cxn ang="0">
                <a:pos x="72978" y="329421"/>
              </a:cxn>
              <a:cxn ang="0">
                <a:pos x="152590" y="406520"/>
              </a:cxn>
              <a:cxn ang="0">
                <a:pos x="152590" y="469600"/>
              </a:cxn>
              <a:cxn ang="0">
                <a:pos x="192396" y="357457"/>
              </a:cxn>
              <a:cxn ang="0">
                <a:pos x="165858" y="266341"/>
              </a:cxn>
              <a:cxn ang="0">
                <a:pos x="265373" y="294376"/>
              </a:cxn>
              <a:cxn ang="0">
                <a:pos x="238836" y="287367"/>
              </a:cxn>
              <a:cxn ang="0">
                <a:pos x="199030" y="287367"/>
              </a:cxn>
              <a:cxn ang="0">
                <a:pos x="179127" y="294376"/>
              </a:cxn>
              <a:cxn ang="0">
                <a:pos x="212299" y="350448"/>
              </a:cxn>
              <a:cxn ang="0">
                <a:pos x="212299" y="469600"/>
              </a:cxn>
              <a:cxn ang="0">
                <a:pos x="232201" y="357457"/>
              </a:cxn>
              <a:cxn ang="0">
                <a:pos x="232201" y="350448"/>
              </a:cxn>
              <a:cxn ang="0">
                <a:pos x="285276" y="672860"/>
              </a:cxn>
              <a:cxn ang="0">
                <a:pos x="225567" y="742950"/>
              </a:cxn>
              <a:cxn ang="0">
                <a:pos x="285276" y="672860"/>
              </a:cxn>
              <a:cxn ang="0">
                <a:pos x="112784" y="616789"/>
              </a:cxn>
              <a:cxn ang="0">
                <a:pos x="112784" y="623798"/>
              </a:cxn>
              <a:cxn ang="0">
                <a:pos x="331716" y="602771"/>
              </a:cxn>
              <a:cxn ang="0">
                <a:pos x="331716" y="511654"/>
              </a:cxn>
              <a:cxn ang="0">
                <a:pos x="112784" y="532681"/>
              </a:cxn>
              <a:cxn ang="0">
                <a:pos x="331716" y="518663"/>
              </a:cxn>
              <a:cxn ang="0">
                <a:pos x="331716" y="511654"/>
              </a:cxn>
            </a:cxnLst>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alpha val="100000"/>
            </a:schemeClr>
          </a:solidFill>
          <a:ln w="9525">
            <a:noFill/>
          </a:ln>
        </p:spPr>
        <p:txBody>
          <a:bodyPr/>
          <a:p>
            <a:endParaRPr lang="zh-CN" altLang="en-US"/>
          </a:p>
        </p:txBody>
      </p:sp>
    </p:spTree>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9"/>
          <p:cNvSpPr/>
          <p:nvPr/>
        </p:nvSpPr>
        <p:spPr>
          <a:xfrm rot="16200000" flipH="1">
            <a:off x="6311900" y="989013"/>
            <a:ext cx="6869113" cy="489108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16"/>
              <a:gd name="connsiteY0-2" fmla="*/ 17444 h 25444"/>
              <a:gd name="connsiteX1-3" fmla="*/ 10016 w 10016"/>
              <a:gd name="connsiteY1-4" fmla="*/ 0 h 25444"/>
              <a:gd name="connsiteX2-5" fmla="*/ 10000 w 10016"/>
              <a:gd name="connsiteY2-6" fmla="*/ 25444 h 25444"/>
              <a:gd name="connsiteX3-7" fmla="*/ 0 w 10016"/>
              <a:gd name="connsiteY3-8" fmla="*/ 25444 h 25444"/>
              <a:gd name="connsiteX4-9" fmla="*/ 0 w 10016"/>
              <a:gd name="connsiteY4-10" fmla="*/ 17444 h 25444"/>
              <a:gd name="connsiteX0-11" fmla="*/ 0 w 10016"/>
              <a:gd name="connsiteY0-12" fmla="*/ 17555 h 25555"/>
              <a:gd name="connsiteX1-13" fmla="*/ 10016 w 10016"/>
              <a:gd name="connsiteY1-14" fmla="*/ 0 h 25555"/>
              <a:gd name="connsiteX2-15" fmla="*/ 10000 w 10016"/>
              <a:gd name="connsiteY2-16" fmla="*/ 25555 h 25555"/>
              <a:gd name="connsiteX3-17" fmla="*/ 0 w 10016"/>
              <a:gd name="connsiteY3-18" fmla="*/ 25555 h 25555"/>
              <a:gd name="connsiteX4-19" fmla="*/ 0 w 10016"/>
              <a:gd name="connsiteY4-20" fmla="*/ 17555 h 255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6" h="25555">
                <a:moveTo>
                  <a:pt x="0" y="17555"/>
                </a:moveTo>
                <a:lnTo>
                  <a:pt x="10016" y="0"/>
                </a:lnTo>
                <a:cubicBezTo>
                  <a:pt x="10011" y="8481"/>
                  <a:pt x="10005" y="17074"/>
                  <a:pt x="10000" y="25555"/>
                </a:cubicBezTo>
                <a:lnTo>
                  <a:pt x="0" y="25555"/>
                </a:lnTo>
                <a:lnTo>
                  <a:pt x="0" y="1755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74" name="Freeform 20"/>
          <p:cNvSpPr>
            <a:spLocks noEditPoints="1"/>
          </p:cNvSpPr>
          <p:nvPr/>
        </p:nvSpPr>
        <p:spPr>
          <a:xfrm>
            <a:off x="6002338" y="703263"/>
            <a:ext cx="522287" cy="360362"/>
          </a:xfrm>
          <a:custGeom>
            <a:avLst/>
            <a:gdLst/>
            <a:ahLst/>
            <a:cxnLst>
              <a:cxn ang="0">
                <a:pos x="66566" y="25740"/>
              </a:cxn>
              <a:cxn ang="0">
                <a:pos x="158734" y="20592"/>
              </a:cxn>
              <a:cxn ang="0">
                <a:pos x="168975" y="30888"/>
              </a:cxn>
              <a:cxn ang="0">
                <a:pos x="168975" y="51480"/>
              </a:cxn>
              <a:cxn ang="0">
                <a:pos x="163855" y="61776"/>
              </a:cxn>
              <a:cxn ang="0">
                <a:pos x="66566" y="66924"/>
              </a:cxn>
              <a:cxn ang="0">
                <a:pos x="56325" y="56628"/>
              </a:cxn>
              <a:cxn ang="0">
                <a:pos x="56325" y="36036"/>
              </a:cxn>
              <a:cxn ang="0">
                <a:pos x="66566" y="25740"/>
              </a:cxn>
              <a:cxn ang="0">
                <a:pos x="522287" y="77220"/>
              </a:cxn>
              <a:cxn ang="0">
                <a:pos x="414757" y="66924"/>
              </a:cxn>
              <a:cxn ang="0">
                <a:pos x="394275" y="0"/>
              </a:cxn>
              <a:cxn ang="0">
                <a:pos x="230421" y="0"/>
              </a:cxn>
              <a:cxn ang="0">
                <a:pos x="209939" y="66924"/>
              </a:cxn>
              <a:cxn ang="0">
                <a:pos x="0" y="82368"/>
              </a:cxn>
              <a:cxn ang="0">
                <a:pos x="0" y="355214"/>
              </a:cxn>
              <a:cxn ang="0">
                <a:pos x="199698" y="355214"/>
              </a:cxn>
              <a:cxn ang="0">
                <a:pos x="189457" y="350066"/>
              </a:cxn>
              <a:cxn ang="0">
                <a:pos x="143373" y="231661"/>
              </a:cxn>
              <a:cxn ang="0">
                <a:pos x="189457" y="113257"/>
              </a:cxn>
              <a:cxn ang="0">
                <a:pos x="307228" y="61776"/>
              </a:cxn>
              <a:cxn ang="0">
                <a:pos x="424998" y="113257"/>
              </a:cxn>
              <a:cxn ang="0">
                <a:pos x="476203" y="231661"/>
              </a:cxn>
              <a:cxn ang="0">
                <a:pos x="424998" y="350066"/>
              </a:cxn>
              <a:cxn ang="0">
                <a:pos x="419878" y="355214"/>
              </a:cxn>
              <a:cxn ang="0">
                <a:pos x="522287" y="355214"/>
              </a:cxn>
              <a:cxn ang="0">
                <a:pos x="522287" y="108109"/>
              </a:cxn>
              <a:cxn ang="0">
                <a:pos x="522287" y="102961"/>
              </a:cxn>
              <a:cxn ang="0">
                <a:pos x="522287" y="77220"/>
              </a:cxn>
              <a:cxn ang="0">
                <a:pos x="189457" y="216217"/>
              </a:cxn>
              <a:cxn ang="0">
                <a:pos x="266264" y="185329"/>
              </a:cxn>
              <a:cxn ang="0">
                <a:pos x="220180" y="319178"/>
              </a:cxn>
              <a:cxn ang="0">
                <a:pos x="189457" y="216217"/>
              </a:cxn>
              <a:cxn ang="0">
                <a:pos x="235541" y="329474"/>
              </a:cxn>
              <a:cxn ang="0">
                <a:pos x="245782" y="247105"/>
              </a:cxn>
              <a:cxn ang="0">
                <a:pos x="337950" y="350066"/>
              </a:cxn>
              <a:cxn ang="0">
                <a:pos x="235541" y="329474"/>
              </a:cxn>
              <a:cxn ang="0">
                <a:pos x="353312" y="344918"/>
              </a:cxn>
              <a:cxn ang="0">
                <a:pos x="291866" y="293438"/>
              </a:cxn>
              <a:cxn ang="0">
                <a:pos x="424998" y="267697"/>
              </a:cxn>
              <a:cxn ang="0">
                <a:pos x="353312" y="344918"/>
              </a:cxn>
              <a:cxn ang="0">
                <a:pos x="430119" y="247105"/>
              </a:cxn>
              <a:cxn ang="0">
                <a:pos x="353312" y="277994"/>
              </a:cxn>
              <a:cxn ang="0">
                <a:pos x="394275" y="149293"/>
              </a:cxn>
              <a:cxn ang="0">
                <a:pos x="430119" y="247105"/>
              </a:cxn>
              <a:cxn ang="0">
                <a:pos x="378914" y="133849"/>
              </a:cxn>
              <a:cxn ang="0">
                <a:pos x="368673" y="216217"/>
              </a:cxn>
              <a:cxn ang="0">
                <a:pos x="276505" y="113257"/>
              </a:cxn>
              <a:cxn ang="0">
                <a:pos x="378914" y="133849"/>
              </a:cxn>
              <a:cxn ang="0">
                <a:pos x="261144" y="118405"/>
              </a:cxn>
              <a:cxn ang="0">
                <a:pos x="322589" y="169885"/>
              </a:cxn>
              <a:cxn ang="0">
                <a:pos x="189457" y="200773"/>
              </a:cxn>
              <a:cxn ang="0">
                <a:pos x="261144" y="118405"/>
              </a:cxn>
            </a:cxnLst>
            <a:rect l="0" t="0" r="0" b="0"/>
            <a:pathLst>
              <a:path w="102" h="70">
                <a:moveTo>
                  <a:pt x="13" y="5"/>
                </a:moveTo>
                <a:cubicBezTo>
                  <a:pt x="31" y="4"/>
                  <a:pt x="31" y="4"/>
                  <a:pt x="31" y="4"/>
                </a:cubicBezTo>
                <a:cubicBezTo>
                  <a:pt x="32" y="4"/>
                  <a:pt x="33" y="5"/>
                  <a:pt x="33" y="6"/>
                </a:cubicBezTo>
                <a:cubicBezTo>
                  <a:pt x="33" y="10"/>
                  <a:pt x="33" y="10"/>
                  <a:pt x="33" y="10"/>
                </a:cubicBezTo>
                <a:cubicBezTo>
                  <a:pt x="33" y="11"/>
                  <a:pt x="33" y="12"/>
                  <a:pt x="32" y="12"/>
                </a:cubicBezTo>
                <a:cubicBezTo>
                  <a:pt x="13" y="13"/>
                  <a:pt x="13" y="13"/>
                  <a:pt x="13" y="13"/>
                </a:cubicBezTo>
                <a:cubicBezTo>
                  <a:pt x="12" y="13"/>
                  <a:pt x="11" y="12"/>
                  <a:pt x="11" y="11"/>
                </a:cubicBezTo>
                <a:cubicBezTo>
                  <a:pt x="11" y="7"/>
                  <a:pt x="11" y="7"/>
                  <a:pt x="11" y="7"/>
                </a:cubicBezTo>
                <a:cubicBezTo>
                  <a:pt x="11" y="6"/>
                  <a:pt x="12" y="5"/>
                  <a:pt x="13" y="5"/>
                </a:cubicBezTo>
                <a:close/>
                <a:moveTo>
                  <a:pt x="102" y="15"/>
                </a:moveTo>
                <a:cubicBezTo>
                  <a:pt x="81" y="13"/>
                  <a:pt x="81" y="13"/>
                  <a:pt x="81" y="13"/>
                </a:cubicBezTo>
                <a:cubicBezTo>
                  <a:pt x="77" y="0"/>
                  <a:pt x="77" y="0"/>
                  <a:pt x="77" y="0"/>
                </a:cubicBezTo>
                <a:cubicBezTo>
                  <a:pt x="45" y="0"/>
                  <a:pt x="45" y="0"/>
                  <a:pt x="45" y="0"/>
                </a:cubicBezTo>
                <a:cubicBezTo>
                  <a:pt x="41" y="13"/>
                  <a:pt x="41" y="13"/>
                  <a:pt x="41" y="13"/>
                </a:cubicBezTo>
                <a:cubicBezTo>
                  <a:pt x="0" y="16"/>
                  <a:pt x="0" y="16"/>
                  <a:pt x="0" y="16"/>
                </a:cubicBezTo>
                <a:cubicBezTo>
                  <a:pt x="0" y="34"/>
                  <a:pt x="0" y="51"/>
                  <a:pt x="0" y="69"/>
                </a:cubicBezTo>
                <a:cubicBezTo>
                  <a:pt x="13" y="69"/>
                  <a:pt x="26" y="69"/>
                  <a:pt x="39" y="69"/>
                </a:cubicBezTo>
                <a:cubicBezTo>
                  <a:pt x="38" y="69"/>
                  <a:pt x="38" y="68"/>
                  <a:pt x="37" y="68"/>
                </a:cubicBezTo>
                <a:cubicBezTo>
                  <a:pt x="31" y="62"/>
                  <a:pt x="28" y="53"/>
                  <a:pt x="28" y="45"/>
                </a:cubicBezTo>
                <a:cubicBezTo>
                  <a:pt x="28" y="36"/>
                  <a:pt x="31" y="28"/>
                  <a:pt x="37" y="22"/>
                </a:cubicBezTo>
                <a:cubicBezTo>
                  <a:pt x="43" y="16"/>
                  <a:pt x="52" y="12"/>
                  <a:pt x="60" y="12"/>
                </a:cubicBezTo>
                <a:cubicBezTo>
                  <a:pt x="69" y="12"/>
                  <a:pt x="77" y="16"/>
                  <a:pt x="83" y="22"/>
                </a:cubicBezTo>
                <a:cubicBezTo>
                  <a:pt x="89" y="28"/>
                  <a:pt x="93" y="36"/>
                  <a:pt x="93" y="45"/>
                </a:cubicBezTo>
                <a:cubicBezTo>
                  <a:pt x="93" y="53"/>
                  <a:pt x="89" y="62"/>
                  <a:pt x="83" y="68"/>
                </a:cubicBezTo>
                <a:cubicBezTo>
                  <a:pt x="83" y="68"/>
                  <a:pt x="82" y="69"/>
                  <a:pt x="82" y="69"/>
                </a:cubicBezTo>
                <a:cubicBezTo>
                  <a:pt x="89" y="69"/>
                  <a:pt x="95" y="69"/>
                  <a:pt x="102" y="69"/>
                </a:cubicBezTo>
                <a:cubicBezTo>
                  <a:pt x="102" y="53"/>
                  <a:pt x="102" y="37"/>
                  <a:pt x="102" y="21"/>
                </a:cubicBezTo>
                <a:cubicBezTo>
                  <a:pt x="102" y="20"/>
                  <a:pt x="102" y="20"/>
                  <a:pt x="102" y="20"/>
                </a:cubicBezTo>
                <a:cubicBezTo>
                  <a:pt x="102" y="15"/>
                  <a:pt x="102" y="15"/>
                  <a:pt x="102" y="15"/>
                </a:cubicBezTo>
                <a:close/>
                <a:moveTo>
                  <a:pt x="37" y="42"/>
                </a:moveTo>
                <a:cubicBezTo>
                  <a:pt x="41" y="39"/>
                  <a:pt x="46" y="38"/>
                  <a:pt x="52" y="36"/>
                </a:cubicBezTo>
                <a:cubicBezTo>
                  <a:pt x="45" y="45"/>
                  <a:pt x="43" y="53"/>
                  <a:pt x="43" y="62"/>
                </a:cubicBezTo>
                <a:cubicBezTo>
                  <a:pt x="39" y="57"/>
                  <a:pt x="36" y="51"/>
                  <a:pt x="37" y="42"/>
                </a:cubicBezTo>
                <a:close/>
                <a:moveTo>
                  <a:pt x="46" y="64"/>
                </a:moveTo>
                <a:cubicBezTo>
                  <a:pt x="46" y="59"/>
                  <a:pt x="47" y="53"/>
                  <a:pt x="48" y="48"/>
                </a:cubicBezTo>
                <a:cubicBezTo>
                  <a:pt x="52" y="58"/>
                  <a:pt x="58" y="64"/>
                  <a:pt x="66" y="68"/>
                </a:cubicBezTo>
                <a:cubicBezTo>
                  <a:pt x="60" y="70"/>
                  <a:pt x="53" y="69"/>
                  <a:pt x="46" y="64"/>
                </a:cubicBezTo>
                <a:close/>
                <a:moveTo>
                  <a:pt x="69" y="67"/>
                </a:moveTo>
                <a:cubicBezTo>
                  <a:pt x="64" y="64"/>
                  <a:pt x="60" y="61"/>
                  <a:pt x="57" y="57"/>
                </a:cubicBezTo>
                <a:cubicBezTo>
                  <a:pt x="67" y="58"/>
                  <a:pt x="75" y="56"/>
                  <a:pt x="83" y="52"/>
                </a:cubicBezTo>
                <a:cubicBezTo>
                  <a:pt x="81" y="58"/>
                  <a:pt x="77" y="63"/>
                  <a:pt x="69" y="67"/>
                </a:cubicBezTo>
                <a:close/>
                <a:moveTo>
                  <a:pt x="84" y="48"/>
                </a:moveTo>
                <a:cubicBezTo>
                  <a:pt x="79" y="51"/>
                  <a:pt x="74" y="53"/>
                  <a:pt x="69" y="54"/>
                </a:cubicBezTo>
                <a:cubicBezTo>
                  <a:pt x="75" y="46"/>
                  <a:pt x="77" y="38"/>
                  <a:pt x="77" y="29"/>
                </a:cubicBezTo>
                <a:cubicBezTo>
                  <a:pt x="82" y="33"/>
                  <a:pt x="84" y="39"/>
                  <a:pt x="84" y="48"/>
                </a:cubicBezTo>
                <a:close/>
                <a:moveTo>
                  <a:pt x="74" y="26"/>
                </a:moveTo>
                <a:cubicBezTo>
                  <a:pt x="74" y="32"/>
                  <a:pt x="73" y="37"/>
                  <a:pt x="72" y="42"/>
                </a:cubicBezTo>
                <a:cubicBezTo>
                  <a:pt x="68" y="33"/>
                  <a:pt x="62" y="26"/>
                  <a:pt x="54" y="22"/>
                </a:cubicBezTo>
                <a:cubicBezTo>
                  <a:pt x="60" y="21"/>
                  <a:pt x="67" y="21"/>
                  <a:pt x="74" y="26"/>
                </a:cubicBezTo>
                <a:close/>
                <a:moveTo>
                  <a:pt x="51" y="23"/>
                </a:moveTo>
                <a:cubicBezTo>
                  <a:pt x="56" y="26"/>
                  <a:pt x="60" y="30"/>
                  <a:pt x="63" y="33"/>
                </a:cubicBezTo>
                <a:cubicBezTo>
                  <a:pt x="53" y="32"/>
                  <a:pt x="45" y="34"/>
                  <a:pt x="37" y="39"/>
                </a:cubicBezTo>
                <a:cubicBezTo>
                  <a:pt x="39" y="33"/>
                  <a:pt x="43" y="27"/>
                  <a:pt x="51" y="23"/>
                </a:cubicBezTo>
                <a:close/>
              </a:path>
            </a:pathLst>
          </a:custGeom>
          <a:solidFill>
            <a:schemeClr val="bg1">
              <a:alpha val="100000"/>
            </a:schemeClr>
          </a:solidFill>
          <a:ln w="9525">
            <a:noFill/>
          </a:ln>
        </p:spPr>
        <p:txBody>
          <a:bodyPr/>
          <a:lstStyle/>
          <a:p>
            <a:endParaRPr lang="zh-CN" altLang="en-US"/>
          </a:p>
        </p:txBody>
      </p:sp>
      <p:pic>
        <p:nvPicPr>
          <p:cNvPr id="10" name="Picture 2" descr="https://p1.ssl.qhmsg.com/t0171d34917fee954cb.jpg"/>
          <p:cNvPicPr>
            <a:picLocks noChangeAspect="1" noChangeArrowheads="1"/>
          </p:cNvPicPr>
          <p:nvPr/>
        </p:nvPicPr>
        <p:blipFill>
          <a:blip r:embed="rId1" cstate="print"/>
          <a:srcRect/>
          <a:stretch>
            <a:fillRect/>
          </a:stretch>
        </p:blipFill>
        <p:spPr bwMode="auto">
          <a:xfrm>
            <a:off x="7699022" y="382763"/>
            <a:ext cx="3906307" cy="5964469"/>
          </a:xfrm>
          <a:prstGeom prst="rect">
            <a:avLst/>
          </a:prstGeom>
          <a:noFill/>
        </p:spPr>
      </p:pic>
      <p:sp>
        <p:nvSpPr>
          <p:cNvPr id="12" name="TextBox 11"/>
          <p:cNvSpPr txBox="1"/>
          <p:nvPr/>
        </p:nvSpPr>
        <p:spPr>
          <a:xfrm>
            <a:off x="982134" y="2314221"/>
            <a:ext cx="6073422" cy="2308324"/>
          </a:xfrm>
          <a:prstGeom prst="rect">
            <a:avLst/>
          </a:prstGeom>
          <a:noFill/>
        </p:spPr>
        <p:txBody>
          <a:bodyPr wrap="square" rtlCol="0">
            <a:spAutoFit/>
          </a:bodyPr>
          <a:lstStyle/>
          <a:p>
            <a:r>
              <a:rPr lang="zh-CN" altLang="en-US" dirty="0"/>
              <a:t>约翰</a:t>
            </a:r>
            <a:r>
              <a:rPr lang="en-US" altLang="zh-CN" dirty="0"/>
              <a:t>·</a:t>
            </a:r>
            <a:r>
              <a:rPr lang="zh-CN" altLang="en-US" dirty="0"/>
              <a:t>纳什</a:t>
            </a:r>
            <a:r>
              <a:rPr lang="en-US" altLang="zh-CN" dirty="0"/>
              <a:t>(John Nash</a:t>
            </a:r>
            <a:r>
              <a:rPr lang="zh-CN" altLang="en-US" dirty="0"/>
              <a:t>，</a:t>
            </a:r>
            <a:r>
              <a:rPr lang="en-US" altLang="zh-CN" dirty="0"/>
              <a:t>1928</a:t>
            </a:r>
            <a:r>
              <a:rPr lang="zh-CN" altLang="en-US" dirty="0"/>
              <a:t>年</a:t>
            </a:r>
            <a:r>
              <a:rPr lang="en-US" altLang="zh-CN" dirty="0"/>
              <a:t>6</a:t>
            </a:r>
            <a:r>
              <a:rPr lang="zh-CN" altLang="en-US" dirty="0"/>
              <a:t>月</a:t>
            </a:r>
            <a:r>
              <a:rPr lang="en-US" altLang="zh-CN" dirty="0"/>
              <a:t>13</a:t>
            </a:r>
            <a:r>
              <a:rPr lang="zh-CN" altLang="en-US" dirty="0"/>
              <a:t>日</a:t>
            </a:r>
            <a:r>
              <a:rPr lang="en-US" altLang="zh-CN" dirty="0"/>
              <a:t>-2015</a:t>
            </a:r>
            <a:r>
              <a:rPr lang="zh-CN" altLang="en-US" dirty="0"/>
              <a:t>年</a:t>
            </a:r>
            <a:r>
              <a:rPr lang="en-US" altLang="zh-CN" dirty="0"/>
              <a:t>5</a:t>
            </a:r>
            <a:r>
              <a:rPr lang="zh-CN" altLang="en-US" dirty="0"/>
              <a:t>月</a:t>
            </a:r>
            <a:r>
              <a:rPr lang="en-US" altLang="zh-CN" dirty="0"/>
              <a:t>23</a:t>
            </a:r>
            <a:r>
              <a:rPr lang="zh-CN" altLang="en-US" dirty="0"/>
              <a:t>日</a:t>
            </a:r>
            <a:r>
              <a:rPr lang="en-US" altLang="zh-CN" dirty="0"/>
              <a:t>)</a:t>
            </a:r>
            <a:r>
              <a:rPr lang="zh-CN" altLang="en-US" dirty="0"/>
              <a:t>，全名为约翰</a:t>
            </a:r>
            <a:r>
              <a:rPr lang="en-US" altLang="zh-CN" dirty="0"/>
              <a:t>·</a:t>
            </a:r>
            <a:r>
              <a:rPr lang="zh-CN" altLang="en-US" dirty="0"/>
              <a:t>福布斯</a:t>
            </a:r>
            <a:r>
              <a:rPr lang="en-US" altLang="zh-CN" dirty="0"/>
              <a:t>·</a:t>
            </a:r>
            <a:r>
              <a:rPr lang="zh-CN" altLang="en-US" dirty="0"/>
              <a:t>纳什</a:t>
            </a:r>
            <a:r>
              <a:rPr lang="en-US" altLang="zh-CN" dirty="0"/>
              <a:t>(John Forbes Nash, Jr.)</a:t>
            </a:r>
            <a:r>
              <a:rPr lang="zh-CN" altLang="en-US" dirty="0"/>
              <a:t>，提出纳什均衡的概念和均衡存在定理，是著名经济学家、</a:t>
            </a:r>
            <a:r>
              <a:rPr lang="en-US" altLang="zh-CN" dirty="0"/>
              <a:t>《</a:t>
            </a:r>
            <a:r>
              <a:rPr lang="zh-CN" altLang="en-US" dirty="0"/>
              <a:t>美丽心灵</a:t>
            </a:r>
            <a:r>
              <a:rPr lang="en-US" altLang="zh-CN" dirty="0"/>
              <a:t>》</a:t>
            </a:r>
            <a:r>
              <a:rPr lang="zh-CN" altLang="en-US" dirty="0"/>
              <a:t>男主角原型，前麻省理工学院助教，后任普林斯顿大学数学系教授，主要研究博弈论、微分几何学和偏微分方程。 由于他与另外两位数学家在非合作博弈的均衡分析理论方面做出了开创性的贡献，对博弈论和经济学产生了重大影响，而获得</a:t>
            </a:r>
            <a:r>
              <a:rPr lang="en-US" altLang="zh-CN" dirty="0"/>
              <a:t>1994</a:t>
            </a:r>
            <a:r>
              <a:rPr lang="zh-CN" altLang="en-US" dirty="0"/>
              <a:t>年诺贝尔经济学奖。</a:t>
            </a:r>
            <a:endParaRPr lang="zh-CN" altLang="en-US" dirty="0"/>
          </a:p>
        </p:txBody>
      </p:sp>
    </p:spTree>
  </p:cSld>
  <p:clrMapOvr>
    <a:masterClrMapping/>
  </p:clrMapOvr>
  <p:transition>
    <p:split orient="vert"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1"/>
          <p:cNvGrpSpPr/>
          <p:nvPr/>
        </p:nvGrpSpPr>
        <p:grpSpPr>
          <a:xfrm>
            <a:off x="331788" y="222250"/>
            <a:ext cx="327606" cy="400110"/>
            <a:chOff x="331599" y="222348"/>
            <a:chExt cx="327618" cy="400170"/>
          </a:xfrm>
        </p:grpSpPr>
        <p:sp>
          <p:nvSpPr>
            <p:cNvPr id="3" name="矩形 2"/>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874" name="文本框 3"/>
            <p:cNvSpPr txBox="1"/>
            <p:nvPr/>
          </p:nvSpPr>
          <p:spPr>
            <a:xfrm>
              <a:off x="474479" y="222348"/>
              <a:ext cx="184738" cy="400170"/>
            </a:xfrm>
            <a:prstGeom prst="rect">
              <a:avLst/>
            </a:prstGeom>
            <a:noFill/>
            <a:ln w="9525">
              <a:noFill/>
            </a:ln>
          </p:spPr>
          <p:txBody>
            <a:bodyPr wrap="none">
              <a:spAutoFit/>
            </a:bodyPr>
            <a:lstStyle/>
            <a:p>
              <a:pPr eaLnBrk="1" hangingPunct="1"/>
              <a:endParaRPr lang="zh-CN" altLang="en-US" sz="2000" dirty="0">
                <a:latin typeface="微软雅黑" panose="020B0503020204020204" pitchFamily="34" charset="-122"/>
              </a:endParaRPr>
            </a:p>
          </p:txBody>
        </p:sp>
      </p:grpSp>
      <p:sp>
        <p:nvSpPr>
          <p:cNvPr id="35843" name="文本框 4"/>
          <p:cNvSpPr txBox="1"/>
          <p:nvPr/>
        </p:nvSpPr>
        <p:spPr>
          <a:xfrm>
            <a:off x="576602" y="1152525"/>
            <a:ext cx="1210588" cy="400110"/>
          </a:xfrm>
          <a:prstGeom prst="rect">
            <a:avLst/>
          </a:prstGeom>
          <a:noFill/>
          <a:ln w="9525">
            <a:noFill/>
          </a:ln>
        </p:spPr>
        <p:txBody>
          <a:bodyPr wrap="none">
            <a:spAutoFit/>
          </a:bodyPr>
          <a:lstStyle/>
          <a:p>
            <a:pPr algn="ctr" eaLnBrk="1" hangingPunct="1"/>
            <a:r>
              <a:rPr lang="zh-CN" altLang="en-US" sz="2000" dirty="0">
                <a:solidFill>
                  <a:srgbClr val="404040"/>
                </a:solidFill>
                <a:latin typeface="Impact" panose="020B0806030902050204" pitchFamily="34" charset="0"/>
              </a:rPr>
              <a:t>平凡童年</a:t>
            </a:r>
            <a:endParaRPr lang="zh-CN" altLang="en-US" sz="2000" dirty="0">
              <a:solidFill>
                <a:srgbClr val="404040"/>
              </a:solidFill>
              <a:latin typeface="Impact" panose="020B0806030902050204" pitchFamily="34" charset="0"/>
            </a:endParaRPr>
          </a:p>
        </p:txBody>
      </p:sp>
      <p:sp>
        <p:nvSpPr>
          <p:cNvPr id="35845" name="文本框 6"/>
          <p:cNvSpPr txBox="1"/>
          <p:nvPr/>
        </p:nvSpPr>
        <p:spPr>
          <a:xfrm>
            <a:off x="6492683" y="1141236"/>
            <a:ext cx="1210588" cy="400110"/>
          </a:xfrm>
          <a:prstGeom prst="rect">
            <a:avLst/>
          </a:prstGeom>
          <a:noFill/>
          <a:ln w="9525">
            <a:noFill/>
          </a:ln>
        </p:spPr>
        <p:txBody>
          <a:bodyPr wrap="none">
            <a:spAutoFit/>
          </a:bodyPr>
          <a:lstStyle/>
          <a:p>
            <a:pPr algn="ctr" eaLnBrk="1" hangingPunct="1"/>
            <a:r>
              <a:rPr lang="zh-CN" altLang="en-US" sz="2000" dirty="0">
                <a:solidFill>
                  <a:srgbClr val="404040"/>
                </a:solidFill>
                <a:latin typeface="Impact" panose="020B0806030902050204" pitchFamily="34" charset="0"/>
              </a:rPr>
              <a:t>从事教学</a:t>
            </a:r>
            <a:endParaRPr lang="zh-CN" altLang="en-US" sz="2000" dirty="0">
              <a:solidFill>
                <a:srgbClr val="404040"/>
              </a:solidFill>
              <a:latin typeface="Impact" panose="020B0806030902050204" pitchFamily="34" charset="0"/>
            </a:endParaRPr>
          </a:p>
        </p:txBody>
      </p:sp>
      <p:sp>
        <p:nvSpPr>
          <p:cNvPr id="10" name="矩形 9"/>
          <p:cNvSpPr/>
          <p:nvPr/>
        </p:nvSpPr>
        <p:spPr>
          <a:xfrm>
            <a:off x="445913" y="2615316"/>
            <a:ext cx="1868309" cy="3106684"/>
          </a:xfrm>
          <a:prstGeom prst="rect">
            <a:avLst/>
          </a:prstGeom>
        </p:spPr>
        <p:txBody>
          <a:bodyPr wrap="square" lIns="0" rIns="0">
            <a:spAutoFit/>
          </a:bodyPr>
          <a:lstStyle/>
          <a:p>
            <a:pPr lvl="0" algn="just" eaLnBrk="1" fontAlgn="auto" hangingPunct="1">
              <a:lnSpc>
                <a:spcPct val="150000"/>
              </a:lnSpc>
              <a:spcBef>
                <a:spcPts val="0"/>
              </a:spcBef>
              <a:spcAft>
                <a:spcPts val="0"/>
              </a:spcAft>
              <a:defRPr/>
            </a:pPr>
            <a:r>
              <a:rPr lang="zh-CN" altLang="en-US" sz="1200" dirty="0"/>
              <a:t>出生在美国西弗吉尼亚州工业城布鲁菲尔德</a:t>
            </a: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r>
              <a:rPr lang="zh-CN" altLang="en-US" sz="1200" dirty="0"/>
              <a:t>就读于布鲁菲尔德当地的中小学</a:t>
            </a: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r>
              <a:rPr lang="zh-CN" altLang="en-US" sz="1200" dirty="0"/>
              <a:t>在学校里，纳什的社交障碍、特立独行、不良的学习习惯等时常受到老师的诟病。</a:t>
            </a:r>
            <a:endPar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35849" name="文本框 10"/>
          <p:cNvSpPr txBox="1"/>
          <p:nvPr/>
        </p:nvSpPr>
        <p:spPr>
          <a:xfrm>
            <a:off x="3222625" y="2257425"/>
            <a:ext cx="65" cy="338554"/>
          </a:xfrm>
          <a:prstGeom prst="rect">
            <a:avLst/>
          </a:prstGeom>
          <a:noFill/>
          <a:ln w="9525">
            <a:noFill/>
          </a:ln>
        </p:spPr>
        <p:txBody>
          <a:bodyPr wrap="none" lIns="0" rIns="0">
            <a:spAutoFit/>
          </a:bodyPr>
          <a:lstStyle/>
          <a:p>
            <a:pPr eaLnBrk="1" hangingPunct="1"/>
            <a:endParaRPr lang="zh-CN" altLang="en-US" sz="1600" b="1" dirty="0">
              <a:solidFill>
                <a:schemeClr val="accent1"/>
              </a:solidFill>
              <a:latin typeface="Calibri" panose="020F0502020204030204" pitchFamily="34" charset="0"/>
            </a:endParaRPr>
          </a:p>
        </p:txBody>
      </p:sp>
      <p:sp>
        <p:nvSpPr>
          <p:cNvPr id="35850" name="文本框 11"/>
          <p:cNvSpPr txBox="1"/>
          <p:nvPr/>
        </p:nvSpPr>
        <p:spPr>
          <a:xfrm>
            <a:off x="5594350" y="2257425"/>
            <a:ext cx="65" cy="338554"/>
          </a:xfrm>
          <a:prstGeom prst="rect">
            <a:avLst/>
          </a:prstGeom>
          <a:noFill/>
          <a:ln w="9525">
            <a:noFill/>
          </a:ln>
        </p:spPr>
        <p:txBody>
          <a:bodyPr wrap="none" lIns="0" rIns="0">
            <a:spAutoFit/>
          </a:bodyPr>
          <a:lstStyle/>
          <a:p>
            <a:pPr eaLnBrk="1" hangingPunct="1"/>
            <a:endParaRPr lang="zh-CN" altLang="en-US" sz="1600" b="1" dirty="0">
              <a:solidFill>
                <a:schemeClr val="accent1"/>
              </a:solidFill>
              <a:latin typeface="Calibri" panose="020F0502020204030204" pitchFamily="34" charset="0"/>
            </a:endParaRPr>
          </a:p>
        </p:txBody>
      </p:sp>
      <p:sp>
        <p:nvSpPr>
          <p:cNvPr id="13" name="矩形 12"/>
          <p:cNvSpPr/>
          <p:nvPr/>
        </p:nvSpPr>
        <p:spPr>
          <a:xfrm>
            <a:off x="6255344" y="2595979"/>
            <a:ext cx="2155370" cy="3106684"/>
          </a:xfrm>
          <a:prstGeom prst="rect">
            <a:avLst/>
          </a:prstGeom>
        </p:spPr>
        <p:txBody>
          <a:bodyPr wrap="square" lIns="0" rIns="0">
            <a:spAutoFit/>
          </a:bodyPr>
          <a:lstStyle/>
          <a:p>
            <a:pPr lvl="0" algn="just" eaLnBrk="1" fontAlgn="auto" hangingPunct="1">
              <a:lnSpc>
                <a:spcPct val="150000"/>
              </a:lnSpc>
              <a:spcBef>
                <a:spcPts val="0"/>
              </a:spcBef>
              <a:spcAft>
                <a:spcPts val="0"/>
              </a:spcAft>
              <a:defRPr/>
            </a:pPr>
            <a:r>
              <a:rPr lang="en-US" altLang="zh-CN" sz="1200" dirty="0"/>
              <a:t>1950</a:t>
            </a:r>
            <a:r>
              <a:rPr lang="zh-CN" altLang="en-US" sz="1200" dirty="0"/>
              <a:t>年夏天为美国兰德公司工作</a:t>
            </a: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r>
              <a:rPr lang="en-US" altLang="zh-CN" sz="1200" dirty="0"/>
              <a:t>1952</a:t>
            </a:r>
            <a:r>
              <a:rPr lang="zh-CN" altLang="en-US" sz="1200" dirty="0"/>
              <a:t>年他</a:t>
            </a:r>
            <a:r>
              <a:rPr lang="en-US" altLang="zh-CN" sz="1200" dirty="0"/>
              <a:t>24</a:t>
            </a:r>
            <a:r>
              <a:rPr lang="zh-CN" altLang="en-US" sz="1200" dirty="0"/>
              <a:t>岁，开始在麻省理工学院教书。</a:t>
            </a: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r>
              <a:rPr lang="en-US" altLang="zh-CN" sz="1200" dirty="0"/>
              <a:t>1958</a:t>
            </a:r>
            <a:r>
              <a:rPr lang="zh-CN" altLang="en-US" sz="1200" dirty="0"/>
              <a:t>年几乎因为在抛物和椭圆型方程里的工作获得</a:t>
            </a:r>
            <a:r>
              <a:rPr lang="en-US" altLang="zh-CN" sz="1200" dirty="0"/>
              <a:t>Fields</a:t>
            </a:r>
            <a:r>
              <a:rPr lang="zh-CN" altLang="en-US" sz="1200" dirty="0"/>
              <a:t>奖，但由于他的一些结果没有来得及发表而未能如愿。</a:t>
            </a:r>
            <a:endParaRPr kumimoji="0" lang="en-US" altLang="zh-CN" sz="12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17" name="矩形 16"/>
          <p:cNvSpPr/>
          <p:nvPr/>
        </p:nvSpPr>
        <p:spPr>
          <a:xfrm>
            <a:off x="1276350" y="1744663"/>
            <a:ext cx="2160588" cy="215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矩形 17"/>
          <p:cNvSpPr/>
          <p:nvPr/>
        </p:nvSpPr>
        <p:spPr>
          <a:xfrm>
            <a:off x="3436938" y="1744663"/>
            <a:ext cx="2379663" cy="215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18"/>
          <p:cNvSpPr/>
          <p:nvPr/>
        </p:nvSpPr>
        <p:spPr>
          <a:xfrm>
            <a:off x="5810250" y="1744663"/>
            <a:ext cx="1561394" cy="2196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8" name="组合 22"/>
          <p:cNvGrpSpPr/>
          <p:nvPr/>
        </p:nvGrpSpPr>
        <p:grpSpPr>
          <a:xfrm>
            <a:off x="7129638" y="1623836"/>
            <a:ext cx="431800" cy="431800"/>
            <a:chOff x="812700" y="3140025"/>
            <a:chExt cx="432000" cy="432000"/>
          </a:xfrm>
        </p:grpSpPr>
        <p:sp>
          <p:nvSpPr>
            <p:cNvPr id="24" name="椭圆 23"/>
            <p:cNvSpPr/>
            <p:nvPr/>
          </p:nvSpPr>
          <p:spPr>
            <a:xfrm>
              <a:off x="812700" y="3140025"/>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 24"/>
            <p:cNvSpPr/>
            <p:nvPr/>
          </p:nvSpPr>
          <p:spPr>
            <a:xfrm>
              <a:off x="938171" y="3265496"/>
              <a:ext cx="181059" cy="1810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9" name="组合 25"/>
          <p:cNvGrpSpPr/>
          <p:nvPr/>
        </p:nvGrpSpPr>
        <p:grpSpPr>
          <a:xfrm>
            <a:off x="965200" y="1635125"/>
            <a:ext cx="431800" cy="431800"/>
            <a:chOff x="812700" y="3140025"/>
            <a:chExt cx="432000" cy="432000"/>
          </a:xfrm>
        </p:grpSpPr>
        <p:sp>
          <p:nvSpPr>
            <p:cNvPr id="27" name="椭圆 26"/>
            <p:cNvSpPr/>
            <p:nvPr/>
          </p:nvSpPr>
          <p:spPr>
            <a:xfrm>
              <a:off x="812700" y="3140025"/>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a:off x="938171" y="3265496"/>
              <a:ext cx="181059" cy="1810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nvGrpSpPr>
          <p:cNvPr id="11" name="组合 28"/>
          <p:cNvGrpSpPr/>
          <p:nvPr/>
        </p:nvGrpSpPr>
        <p:grpSpPr>
          <a:xfrm>
            <a:off x="4012847" y="1623836"/>
            <a:ext cx="431800" cy="431800"/>
            <a:chOff x="812700" y="3140025"/>
            <a:chExt cx="432000" cy="432000"/>
          </a:xfrm>
        </p:grpSpPr>
        <p:sp>
          <p:nvSpPr>
            <p:cNvPr id="30" name="椭圆 29"/>
            <p:cNvSpPr/>
            <p:nvPr/>
          </p:nvSpPr>
          <p:spPr>
            <a:xfrm>
              <a:off x="812700" y="3140025"/>
              <a:ext cx="432000"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a:off x="938171" y="3265496"/>
              <a:ext cx="181059" cy="1810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32" name="矩形 31"/>
          <p:cNvSpPr/>
          <p:nvPr/>
        </p:nvSpPr>
        <p:spPr>
          <a:xfrm>
            <a:off x="2989615" y="2615316"/>
            <a:ext cx="2478264" cy="3106684"/>
          </a:xfrm>
          <a:prstGeom prst="rect">
            <a:avLst/>
          </a:prstGeom>
        </p:spPr>
        <p:txBody>
          <a:bodyPr wrap="square" lIns="0" rIns="0">
            <a:spAutoFit/>
          </a:bodyPr>
          <a:lstStyle/>
          <a:p>
            <a:pPr lvl="0" algn="just" eaLnBrk="1" fontAlgn="auto" hangingPunct="1">
              <a:lnSpc>
                <a:spcPct val="150000"/>
              </a:lnSpc>
              <a:spcBef>
                <a:spcPts val="0"/>
              </a:spcBef>
              <a:spcAft>
                <a:spcPts val="0"/>
              </a:spcAft>
              <a:defRPr/>
            </a:pPr>
            <a:r>
              <a:rPr lang="zh-CN" altLang="en-US" sz="1200" dirty="0"/>
              <a:t>在</a:t>
            </a:r>
            <a:r>
              <a:rPr lang="en-US" altLang="zh-CN" sz="1200" dirty="0"/>
              <a:t>1945</a:t>
            </a:r>
            <a:r>
              <a:rPr lang="zh-CN" altLang="en-US" sz="1200" dirty="0"/>
              <a:t>年</a:t>
            </a:r>
            <a:r>
              <a:rPr lang="en-US" altLang="zh-CN" sz="1200" dirty="0"/>
              <a:t>6</a:t>
            </a:r>
            <a:r>
              <a:rPr lang="zh-CN" altLang="en-US" sz="1200" dirty="0"/>
              <a:t>月进入卡耐基梅隆大学，以化学工程为专业。</a:t>
            </a: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r>
              <a:rPr lang="en-US" altLang="zh-CN" sz="1200" dirty="0"/>
              <a:t>1948</a:t>
            </a:r>
            <a:r>
              <a:rPr lang="zh-CN" altLang="en-US" sz="1200" dirty="0"/>
              <a:t>年，大学三年级进入普林斯顿。</a:t>
            </a: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endParaRPr lang="en-US" altLang="zh-CN" sz="1200" dirty="0"/>
          </a:p>
          <a:p>
            <a:pPr lvl="0" algn="just" eaLnBrk="1" fontAlgn="auto" hangingPunct="1">
              <a:lnSpc>
                <a:spcPct val="150000"/>
              </a:lnSpc>
              <a:spcBef>
                <a:spcPts val="0"/>
              </a:spcBef>
              <a:spcAft>
                <a:spcPts val="0"/>
              </a:spcAft>
              <a:defRPr/>
            </a:pPr>
            <a:r>
              <a:rPr lang="en-US" altLang="zh-CN" sz="1200" dirty="0"/>
              <a:t>1944</a:t>
            </a:r>
            <a:r>
              <a:rPr lang="zh-CN" altLang="en-US" sz="1200" dirty="0"/>
              <a:t>年与普林斯顿大学经济学家奥斯卡</a:t>
            </a:r>
            <a:r>
              <a:rPr lang="en-US" altLang="zh-CN" sz="1200" dirty="0"/>
              <a:t>·</a:t>
            </a:r>
            <a:r>
              <a:rPr lang="zh-CN" altLang="en-US" sz="1200" dirty="0"/>
              <a:t>摩根士特恩，二人正式奠定了现代博弈论的基础。</a:t>
            </a:r>
            <a:endParaRPr kumimoji="0" lang="zh-CN" altLang="en-US" sz="1200" b="0" i="0" u="none" strike="noStrike" kern="1200" cap="none" spc="0" normalizeH="0" baseline="0" noProof="0" dirty="0">
              <a:ln>
                <a:noFill/>
              </a:ln>
              <a:solidFill>
                <a:schemeClr val="tx1"/>
              </a:solidFill>
              <a:effectLst/>
              <a:uLnTx/>
              <a:uFillTx/>
              <a:latin typeface="+mn-ea"/>
              <a:ea typeface="+mn-ea"/>
              <a:cs typeface="+mn-cs"/>
              <a:sym typeface="+mn-ea"/>
            </a:endParaRPr>
          </a:p>
        </p:txBody>
      </p:sp>
      <p:cxnSp>
        <p:nvCxnSpPr>
          <p:cNvPr id="34" name="直接连接符 33"/>
          <p:cNvCxnSpPr/>
          <p:nvPr/>
        </p:nvCxnSpPr>
        <p:spPr>
          <a:xfrm>
            <a:off x="11296650" y="5507038"/>
            <a:ext cx="0" cy="46831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对象 3">
            <a:hlinkClick r:id="" action="ppaction://ole?verb=0"/>
          </p:cNvPr>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47110" name="公式" r:id="rId1" imgW="2743200" imgH="5181600" progId="Equations">
                  <p:embed/>
                </p:oleObj>
              </mc:Choice>
              <mc:Fallback>
                <p:oleObj name="公式" r:id="rId1" imgW="2743200" imgH="5181600" progId="Equations">
                  <p:embed/>
                  <p:pic>
                    <p:nvPicPr>
                      <p:cNvPr id="0" name="Picture 2" descr="image1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TextBox 35"/>
          <p:cNvSpPr txBox="1"/>
          <p:nvPr/>
        </p:nvSpPr>
        <p:spPr>
          <a:xfrm>
            <a:off x="3307644" y="1151467"/>
            <a:ext cx="1636889" cy="400110"/>
          </a:xfrm>
          <a:prstGeom prst="rect">
            <a:avLst/>
          </a:prstGeom>
          <a:noFill/>
        </p:spPr>
        <p:txBody>
          <a:bodyPr wrap="square" rtlCol="0">
            <a:spAutoFit/>
          </a:bodyPr>
          <a:lstStyle/>
          <a:p>
            <a:r>
              <a:rPr lang="zh-CN" altLang="en-US" sz="2000" dirty="0"/>
              <a:t>大</a:t>
            </a:r>
            <a:r>
              <a:rPr lang="zh-CN" altLang="en-US" sz="2000" dirty="0">
                <a:solidFill>
                  <a:srgbClr val="404040"/>
                </a:solidFill>
                <a:latin typeface="Impact" panose="020B0806030902050204" pitchFamily="34" charset="0"/>
              </a:rPr>
              <a:t>学生</a:t>
            </a:r>
            <a:r>
              <a:rPr lang="zh-CN" altLang="en-US" sz="2000" dirty="0"/>
              <a:t>活</a:t>
            </a:r>
            <a:endParaRPr lang="zh-CN" altLang="en-US" dirty="0"/>
          </a:p>
        </p:txBody>
      </p:sp>
      <p:sp>
        <p:nvSpPr>
          <p:cNvPr id="37" name="TextBox 36"/>
          <p:cNvSpPr txBox="1"/>
          <p:nvPr/>
        </p:nvSpPr>
        <p:spPr>
          <a:xfrm>
            <a:off x="666044" y="259645"/>
            <a:ext cx="3499556" cy="400110"/>
          </a:xfrm>
          <a:prstGeom prst="rect">
            <a:avLst/>
          </a:prstGeom>
          <a:noFill/>
        </p:spPr>
        <p:txBody>
          <a:bodyPr wrap="square" rtlCol="0">
            <a:spAutoFit/>
          </a:bodyPr>
          <a:lstStyle/>
          <a:p>
            <a:r>
              <a:rPr lang="zh-CN" altLang="en-US" sz="2000" dirty="0"/>
              <a:t>约翰纳什：伟大的疯狂</a:t>
            </a:r>
            <a:endParaRPr lang="zh-CN" altLang="en-US" sz="2000" dirty="0"/>
          </a:p>
        </p:txBody>
      </p:sp>
      <p:pic>
        <p:nvPicPr>
          <p:cNvPr id="47108" name="Picture 4" descr="https://p1.ssl.qhmsg.com/t01f19f5d3d8021f917.jpg"/>
          <p:cNvPicPr>
            <a:picLocks noChangeAspect="1" noChangeArrowheads="1"/>
          </p:cNvPicPr>
          <p:nvPr/>
        </p:nvPicPr>
        <p:blipFill>
          <a:blip r:embed="rId3" cstate="print"/>
          <a:srcRect/>
          <a:stretch>
            <a:fillRect/>
          </a:stretch>
        </p:blipFill>
        <p:spPr bwMode="auto">
          <a:xfrm>
            <a:off x="8500533" y="1093963"/>
            <a:ext cx="3448756" cy="1938201"/>
          </a:xfrm>
          <a:prstGeom prst="rect">
            <a:avLst/>
          </a:prstGeom>
          <a:noFill/>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8" presetClass="entr" presetSubtype="0" accel="5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6"/>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6"/>
                                        </p:tgtEl>
                                        <p:attrNameLst>
                                          <p:attrName>ppt_y</p:attrName>
                                        </p:attrNameLst>
                                      </p:cBhvr>
                                      <p:tavLst>
                                        <p:tav tm="0">
                                          <p:val>
                                            <p:strVal val="#ppt_y"/>
                                          </p:val>
                                        </p:tav>
                                        <p:tav tm="100000">
                                          <p:val>
                                            <p:strVal val="#ppt_y"/>
                                          </p:val>
                                        </p:tav>
                                      </p:tavLst>
                                    </p:anim>
                                    <p:animEffect transition="in" filter="fade">
                                      <p:cBhvr>
                                        <p:cTn id="10" dur="1000"/>
                                        <p:tgtEl>
                                          <p:spTgt spid="6"/>
                                        </p:tgtEl>
                                      </p:cBhvr>
                                    </p:animEffect>
                                  </p:childTnLst>
                                </p:cTn>
                              </p:par>
                              <p:par>
                                <p:cTn id="11" presetID="48" presetClass="entr" presetSubtype="0" accel="50000" fill="hold" grpId="0" nodeType="withEffect">
                                  <p:stCondLst>
                                    <p:cond delay="0"/>
                                  </p:stCondLst>
                                  <p:childTnLst>
                                    <p:set>
                                      <p:cBhvr>
                                        <p:cTn id="12" dur="1" fill="hold">
                                          <p:stCondLst>
                                            <p:cond delay="0"/>
                                          </p:stCondLst>
                                        </p:cTn>
                                        <p:tgtEl>
                                          <p:spTgt spid="35843"/>
                                        </p:tgtEl>
                                        <p:attrNameLst>
                                          <p:attrName>style.visibility</p:attrName>
                                        </p:attrNameLst>
                                      </p:cBhvr>
                                      <p:to>
                                        <p:strVal val="visible"/>
                                      </p:to>
                                    </p:set>
                                    <p:anim calcmode="lin" valueType="num">
                                      <p:cBhvr>
                                        <p:cTn id="13" dur="1000" fill="hold"/>
                                        <p:tgtEl>
                                          <p:spTgt spid="3584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4" dur="1000" fill="hold"/>
                                        <p:tgtEl>
                                          <p:spTgt spid="35843"/>
                                        </p:tgtEl>
                                        <p:attrNameLst>
                                          <p:attrName>ppt_x</p:attrName>
                                        </p:attrNameLst>
                                      </p:cBhvr>
                                      <p:tavLst>
                                        <p:tav tm="0">
                                          <p:val>
                                            <p:fltVal val="-1"/>
                                          </p:val>
                                        </p:tav>
                                        <p:tav tm="50000">
                                          <p:val>
                                            <p:fltVal val="0.95"/>
                                          </p:val>
                                        </p:tav>
                                        <p:tav tm="100000">
                                          <p:val>
                                            <p:strVal val="#ppt_x"/>
                                          </p:val>
                                        </p:tav>
                                      </p:tavLst>
                                    </p:anim>
                                    <p:anim calcmode="lin" valueType="num">
                                      <p:cBhvr>
                                        <p:cTn id="15" dur="1000" fill="hold"/>
                                        <p:tgtEl>
                                          <p:spTgt spid="35843"/>
                                        </p:tgtEl>
                                        <p:attrNameLst>
                                          <p:attrName>ppt_y</p:attrName>
                                        </p:attrNameLst>
                                      </p:cBhvr>
                                      <p:tavLst>
                                        <p:tav tm="0">
                                          <p:val>
                                            <p:strVal val="#ppt_y"/>
                                          </p:val>
                                        </p:tav>
                                        <p:tav tm="100000">
                                          <p:val>
                                            <p:strVal val="#ppt_y"/>
                                          </p:val>
                                        </p:tav>
                                      </p:tavLst>
                                    </p:anim>
                                    <p:animEffect transition="in" filter="fade">
                                      <p:cBhvr>
                                        <p:cTn id="16" dur="1000"/>
                                        <p:tgtEl>
                                          <p:spTgt spid="35843"/>
                                        </p:tgtEl>
                                      </p:cBhvr>
                                    </p:animEffect>
                                  </p:childTnLst>
                                </p:cTn>
                              </p:par>
                              <p:par>
                                <p:cTn id="17" presetID="48" presetClass="entr" presetSubtype="0" accel="50000" fill="hold" grpId="0" nodeType="withEffect">
                                  <p:stCondLst>
                                    <p:cond delay="0"/>
                                  </p:stCondLst>
                                  <p:childTnLst>
                                    <p:set>
                                      <p:cBhvr>
                                        <p:cTn id="18" dur="1" fill="hold">
                                          <p:stCondLst>
                                            <p:cond delay="0"/>
                                          </p:stCondLst>
                                        </p:cTn>
                                        <p:tgtEl>
                                          <p:spTgt spid="35845"/>
                                        </p:tgtEl>
                                        <p:attrNameLst>
                                          <p:attrName>style.visibility</p:attrName>
                                        </p:attrNameLst>
                                      </p:cBhvr>
                                      <p:to>
                                        <p:strVal val="visible"/>
                                      </p:to>
                                    </p:set>
                                    <p:anim calcmode="lin" valueType="num">
                                      <p:cBhvr>
                                        <p:cTn id="19" dur="1000" fill="hold"/>
                                        <p:tgtEl>
                                          <p:spTgt spid="35845"/>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0" dur="1000" fill="hold"/>
                                        <p:tgtEl>
                                          <p:spTgt spid="35845"/>
                                        </p:tgtEl>
                                        <p:attrNameLst>
                                          <p:attrName>ppt_x</p:attrName>
                                        </p:attrNameLst>
                                      </p:cBhvr>
                                      <p:tavLst>
                                        <p:tav tm="0">
                                          <p:val>
                                            <p:fltVal val="-1"/>
                                          </p:val>
                                        </p:tav>
                                        <p:tav tm="50000">
                                          <p:val>
                                            <p:fltVal val="0.95"/>
                                          </p:val>
                                        </p:tav>
                                        <p:tav tm="100000">
                                          <p:val>
                                            <p:strVal val="#ppt_x"/>
                                          </p:val>
                                        </p:tav>
                                      </p:tavLst>
                                    </p:anim>
                                    <p:anim calcmode="lin" valueType="num">
                                      <p:cBhvr>
                                        <p:cTn id="21" dur="1000" fill="hold"/>
                                        <p:tgtEl>
                                          <p:spTgt spid="35845"/>
                                        </p:tgtEl>
                                        <p:attrNameLst>
                                          <p:attrName>ppt_y</p:attrName>
                                        </p:attrNameLst>
                                      </p:cBhvr>
                                      <p:tavLst>
                                        <p:tav tm="0">
                                          <p:val>
                                            <p:strVal val="#ppt_y"/>
                                          </p:val>
                                        </p:tav>
                                        <p:tav tm="100000">
                                          <p:val>
                                            <p:strVal val="#ppt_y"/>
                                          </p:val>
                                        </p:tav>
                                      </p:tavLst>
                                    </p:anim>
                                    <p:animEffect transition="in" filter="fade">
                                      <p:cBhvr>
                                        <p:cTn id="22" dur="1000"/>
                                        <p:tgtEl>
                                          <p:spTgt spid="35845"/>
                                        </p:tgtEl>
                                      </p:cBhvr>
                                    </p:animEffect>
                                  </p:childTnLst>
                                </p:cTn>
                              </p:par>
                              <p:par>
                                <p:cTn id="23" presetID="48" presetClass="entr" presetSubtype="0" accel="5000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6" dur="1000" fill="hold"/>
                                        <p:tgtEl>
                                          <p:spTgt spid="10"/>
                                        </p:tgtEl>
                                        <p:attrNameLst>
                                          <p:attrName>ppt_x</p:attrName>
                                        </p:attrNameLst>
                                      </p:cBhvr>
                                      <p:tavLst>
                                        <p:tav tm="0">
                                          <p:val>
                                            <p:fltVal val="-1"/>
                                          </p:val>
                                        </p:tav>
                                        <p:tav tm="50000">
                                          <p:val>
                                            <p:fltVal val="0.95"/>
                                          </p:val>
                                        </p:tav>
                                        <p:tav tm="100000">
                                          <p:val>
                                            <p:strVal val="#ppt_x"/>
                                          </p:val>
                                        </p:tav>
                                      </p:tavLst>
                                    </p:anim>
                                    <p:anim calcmode="lin" valueType="num">
                                      <p:cBhvr>
                                        <p:cTn id="27" dur="1000" fill="hold"/>
                                        <p:tgtEl>
                                          <p:spTgt spid="10"/>
                                        </p:tgtEl>
                                        <p:attrNameLst>
                                          <p:attrName>ppt_y</p:attrName>
                                        </p:attrNameLst>
                                      </p:cBhvr>
                                      <p:tavLst>
                                        <p:tav tm="0">
                                          <p:val>
                                            <p:strVal val="#ppt_y"/>
                                          </p:val>
                                        </p:tav>
                                        <p:tav tm="100000">
                                          <p:val>
                                            <p:strVal val="#ppt_y"/>
                                          </p:val>
                                        </p:tav>
                                      </p:tavLst>
                                    </p:anim>
                                    <p:animEffect transition="in" filter="fade">
                                      <p:cBhvr>
                                        <p:cTn id="28" dur="1000"/>
                                        <p:tgtEl>
                                          <p:spTgt spid="10"/>
                                        </p:tgtEl>
                                      </p:cBhvr>
                                    </p:animEffect>
                                  </p:childTnLst>
                                </p:cTn>
                              </p:par>
                              <p:par>
                                <p:cTn id="29" presetID="48" presetClass="entr" presetSubtype="0" accel="50000" fill="hold" grpId="0" nodeType="withEffect">
                                  <p:stCondLst>
                                    <p:cond delay="0"/>
                                  </p:stCondLst>
                                  <p:childTnLst>
                                    <p:set>
                                      <p:cBhvr>
                                        <p:cTn id="30" dur="1" fill="hold">
                                          <p:stCondLst>
                                            <p:cond delay="0"/>
                                          </p:stCondLst>
                                        </p:cTn>
                                        <p:tgtEl>
                                          <p:spTgt spid="35849"/>
                                        </p:tgtEl>
                                        <p:attrNameLst>
                                          <p:attrName>style.visibility</p:attrName>
                                        </p:attrNameLst>
                                      </p:cBhvr>
                                      <p:to>
                                        <p:strVal val="visible"/>
                                      </p:to>
                                    </p:set>
                                    <p:anim calcmode="lin" valueType="num">
                                      <p:cBhvr>
                                        <p:cTn id="31" dur="1000" fill="hold"/>
                                        <p:tgtEl>
                                          <p:spTgt spid="3584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2" dur="1000" fill="hold"/>
                                        <p:tgtEl>
                                          <p:spTgt spid="35849"/>
                                        </p:tgtEl>
                                        <p:attrNameLst>
                                          <p:attrName>ppt_x</p:attrName>
                                        </p:attrNameLst>
                                      </p:cBhvr>
                                      <p:tavLst>
                                        <p:tav tm="0">
                                          <p:val>
                                            <p:fltVal val="-1"/>
                                          </p:val>
                                        </p:tav>
                                        <p:tav tm="50000">
                                          <p:val>
                                            <p:fltVal val="0.95"/>
                                          </p:val>
                                        </p:tav>
                                        <p:tav tm="100000">
                                          <p:val>
                                            <p:strVal val="#ppt_x"/>
                                          </p:val>
                                        </p:tav>
                                      </p:tavLst>
                                    </p:anim>
                                    <p:anim calcmode="lin" valueType="num">
                                      <p:cBhvr>
                                        <p:cTn id="33" dur="1000" fill="hold"/>
                                        <p:tgtEl>
                                          <p:spTgt spid="35849"/>
                                        </p:tgtEl>
                                        <p:attrNameLst>
                                          <p:attrName>ppt_y</p:attrName>
                                        </p:attrNameLst>
                                      </p:cBhvr>
                                      <p:tavLst>
                                        <p:tav tm="0">
                                          <p:val>
                                            <p:strVal val="#ppt_y"/>
                                          </p:val>
                                        </p:tav>
                                        <p:tav tm="100000">
                                          <p:val>
                                            <p:strVal val="#ppt_y"/>
                                          </p:val>
                                        </p:tav>
                                      </p:tavLst>
                                    </p:anim>
                                    <p:animEffect transition="in" filter="fade">
                                      <p:cBhvr>
                                        <p:cTn id="34" dur="1000"/>
                                        <p:tgtEl>
                                          <p:spTgt spid="35849"/>
                                        </p:tgtEl>
                                      </p:cBhvr>
                                    </p:animEffect>
                                  </p:childTnLst>
                                </p:cTn>
                              </p:par>
                              <p:par>
                                <p:cTn id="35" presetID="48" presetClass="entr" presetSubtype="0" accel="50000" fill="hold" grpId="0" nodeType="withEffect">
                                  <p:stCondLst>
                                    <p:cond delay="0"/>
                                  </p:stCondLst>
                                  <p:childTnLst>
                                    <p:set>
                                      <p:cBhvr>
                                        <p:cTn id="36" dur="1" fill="hold">
                                          <p:stCondLst>
                                            <p:cond delay="0"/>
                                          </p:stCondLst>
                                        </p:cTn>
                                        <p:tgtEl>
                                          <p:spTgt spid="35850"/>
                                        </p:tgtEl>
                                        <p:attrNameLst>
                                          <p:attrName>style.visibility</p:attrName>
                                        </p:attrNameLst>
                                      </p:cBhvr>
                                      <p:to>
                                        <p:strVal val="visible"/>
                                      </p:to>
                                    </p:set>
                                    <p:anim calcmode="lin" valueType="num">
                                      <p:cBhvr>
                                        <p:cTn id="37" dur="1000" fill="hold"/>
                                        <p:tgtEl>
                                          <p:spTgt spid="35850"/>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8" dur="1000" fill="hold"/>
                                        <p:tgtEl>
                                          <p:spTgt spid="35850"/>
                                        </p:tgtEl>
                                        <p:attrNameLst>
                                          <p:attrName>ppt_x</p:attrName>
                                        </p:attrNameLst>
                                      </p:cBhvr>
                                      <p:tavLst>
                                        <p:tav tm="0">
                                          <p:val>
                                            <p:fltVal val="-1"/>
                                          </p:val>
                                        </p:tav>
                                        <p:tav tm="50000">
                                          <p:val>
                                            <p:fltVal val="0.95"/>
                                          </p:val>
                                        </p:tav>
                                        <p:tav tm="100000">
                                          <p:val>
                                            <p:strVal val="#ppt_x"/>
                                          </p:val>
                                        </p:tav>
                                      </p:tavLst>
                                    </p:anim>
                                    <p:anim calcmode="lin" valueType="num">
                                      <p:cBhvr>
                                        <p:cTn id="39" dur="1000" fill="hold"/>
                                        <p:tgtEl>
                                          <p:spTgt spid="35850"/>
                                        </p:tgtEl>
                                        <p:attrNameLst>
                                          <p:attrName>ppt_y</p:attrName>
                                        </p:attrNameLst>
                                      </p:cBhvr>
                                      <p:tavLst>
                                        <p:tav tm="0">
                                          <p:val>
                                            <p:strVal val="#ppt_y"/>
                                          </p:val>
                                        </p:tav>
                                        <p:tav tm="100000">
                                          <p:val>
                                            <p:strVal val="#ppt_y"/>
                                          </p:val>
                                        </p:tav>
                                      </p:tavLst>
                                    </p:anim>
                                    <p:animEffect transition="in" filter="fade">
                                      <p:cBhvr>
                                        <p:cTn id="40" dur="1000"/>
                                        <p:tgtEl>
                                          <p:spTgt spid="35850"/>
                                        </p:tgtEl>
                                      </p:cBhvr>
                                    </p:animEffect>
                                  </p:childTnLst>
                                </p:cTn>
                              </p:par>
                              <p:par>
                                <p:cTn id="41" presetID="48" presetClass="entr" presetSubtype="0" accel="5000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44" dur="1000" fill="hold"/>
                                        <p:tgtEl>
                                          <p:spTgt spid="13"/>
                                        </p:tgtEl>
                                        <p:attrNameLst>
                                          <p:attrName>ppt_x</p:attrName>
                                        </p:attrNameLst>
                                      </p:cBhvr>
                                      <p:tavLst>
                                        <p:tav tm="0">
                                          <p:val>
                                            <p:fltVal val="-1"/>
                                          </p:val>
                                        </p:tav>
                                        <p:tav tm="50000">
                                          <p:val>
                                            <p:fltVal val="0.95"/>
                                          </p:val>
                                        </p:tav>
                                        <p:tav tm="100000">
                                          <p:val>
                                            <p:strVal val="#ppt_x"/>
                                          </p:val>
                                        </p:tav>
                                      </p:tavLst>
                                    </p:anim>
                                    <p:anim calcmode="lin" valueType="num">
                                      <p:cBhvr>
                                        <p:cTn id="45" dur="1000" fill="hold"/>
                                        <p:tgtEl>
                                          <p:spTgt spid="13"/>
                                        </p:tgtEl>
                                        <p:attrNameLst>
                                          <p:attrName>ppt_y</p:attrName>
                                        </p:attrNameLst>
                                      </p:cBhvr>
                                      <p:tavLst>
                                        <p:tav tm="0">
                                          <p:val>
                                            <p:strVal val="#ppt_y"/>
                                          </p:val>
                                        </p:tav>
                                        <p:tav tm="100000">
                                          <p:val>
                                            <p:strVal val="#ppt_y"/>
                                          </p:val>
                                        </p:tav>
                                      </p:tavLst>
                                    </p:anim>
                                    <p:animEffect transition="in" filter="fade">
                                      <p:cBhvr>
                                        <p:cTn id="46" dur="1000"/>
                                        <p:tgtEl>
                                          <p:spTgt spid="13"/>
                                        </p:tgtEl>
                                      </p:cBhvr>
                                    </p:animEffect>
                                  </p:childTnLst>
                                </p:cTn>
                              </p:par>
                              <p:par>
                                <p:cTn id="47" presetID="48" presetClass="entr" presetSubtype="0" accel="5000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50" dur="1000" fill="hold"/>
                                        <p:tgtEl>
                                          <p:spTgt spid="17"/>
                                        </p:tgtEl>
                                        <p:attrNameLst>
                                          <p:attrName>ppt_x</p:attrName>
                                        </p:attrNameLst>
                                      </p:cBhvr>
                                      <p:tavLst>
                                        <p:tav tm="0">
                                          <p:val>
                                            <p:fltVal val="-1"/>
                                          </p:val>
                                        </p:tav>
                                        <p:tav tm="50000">
                                          <p:val>
                                            <p:fltVal val="0.95"/>
                                          </p:val>
                                        </p:tav>
                                        <p:tav tm="100000">
                                          <p:val>
                                            <p:strVal val="#ppt_x"/>
                                          </p:val>
                                        </p:tav>
                                      </p:tavLst>
                                    </p:anim>
                                    <p:anim calcmode="lin" valueType="num">
                                      <p:cBhvr>
                                        <p:cTn id="51" dur="1000" fill="hold"/>
                                        <p:tgtEl>
                                          <p:spTgt spid="17"/>
                                        </p:tgtEl>
                                        <p:attrNameLst>
                                          <p:attrName>ppt_y</p:attrName>
                                        </p:attrNameLst>
                                      </p:cBhvr>
                                      <p:tavLst>
                                        <p:tav tm="0">
                                          <p:val>
                                            <p:strVal val="#ppt_y"/>
                                          </p:val>
                                        </p:tav>
                                        <p:tav tm="100000">
                                          <p:val>
                                            <p:strVal val="#ppt_y"/>
                                          </p:val>
                                        </p:tav>
                                      </p:tavLst>
                                    </p:anim>
                                    <p:animEffect transition="in" filter="fade">
                                      <p:cBhvr>
                                        <p:cTn id="52" dur="1000"/>
                                        <p:tgtEl>
                                          <p:spTgt spid="17"/>
                                        </p:tgtEl>
                                      </p:cBhvr>
                                    </p:animEffect>
                                  </p:childTnLst>
                                </p:cTn>
                              </p:par>
                              <p:par>
                                <p:cTn id="53" presetID="48" presetClass="entr" presetSubtype="0" accel="5000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1000" fill="hold"/>
                                        <p:tgtEl>
                                          <p:spTgt spid="1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56" dur="1000" fill="hold"/>
                                        <p:tgtEl>
                                          <p:spTgt spid="18"/>
                                        </p:tgtEl>
                                        <p:attrNameLst>
                                          <p:attrName>ppt_x</p:attrName>
                                        </p:attrNameLst>
                                      </p:cBhvr>
                                      <p:tavLst>
                                        <p:tav tm="0">
                                          <p:val>
                                            <p:fltVal val="-1"/>
                                          </p:val>
                                        </p:tav>
                                        <p:tav tm="50000">
                                          <p:val>
                                            <p:fltVal val="0.95"/>
                                          </p:val>
                                        </p:tav>
                                        <p:tav tm="100000">
                                          <p:val>
                                            <p:strVal val="#ppt_x"/>
                                          </p:val>
                                        </p:tav>
                                      </p:tavLst>
                                    </p:anim>
                                    <p:anim calcmode="lin" valueType="num">
                                      <p:cBhvr>
                                        <p:cTn id="57" dur="1000" fill="hold"/>
                                        <p:tgtEl>
                                          <p:spTgt spid="18"/>
                                        </p:tgtEl>
                                        <p:attrNameLst>
                                          <p:attrName>ppt_y</p:attrName>
                                        </p:attrNameLst>
                                      </p:cBhvr>
                                      <p:tavLst>
                                        <p:tav tm="0">
                                          <p:val>
                                            <p:strVal val="#ppt_y"/>
                                          </p:val>
                                        </p:tav>
                                        <p:tav tm="100000">
                                          <p:val>
                                            <p:strVal val="#ppt_y"/>
                                          </p:val>
                                        </p:tav>
                                      </p:tavLst>
                                    </p:anim>
                                    <p:animEffect transition="in" filter="fade">
                                      <p:cBhvr>
                                        <p:cTn id="58" dur="1000"/>
                                        <p:tgtEl>
                                          <p:spTgt spid="18"/>
                                        </p:tgtEl>
                                      </p:cBhvr>
                                    </p:animEffect>
                                  </p:childTnLst>
                                </p:cTn>
                              </p:par>
                              <p:par>
                                <p:cTn id="59" presetID="48" presetClass="entr" presetSubtype="0" accel="5000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1000" fill="hold"/>
                                        <p:tgtEl>
                                          <p:spTgt spid="1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62" dur="1000" fill="hold"/>
                                        <p:tgtEl>
                                          <p:spTgt spid="19"/>
                                        </p:tgtEl>
                                        <p:attrNameLst>
                                          <p:attrName>ppt_x</p:attrName>
                                        </p:attrNameLst>
                                      </p:cBhvr>
                                      <p:tavLst>
                                        <p:tav tm="0">
                                          <p:val>
                                            <p:fltVal val="-1"/>
                                          </p:val>
                                        </p:tav>
                                        <p:tav tm="50000">
                                          <p:val>
                                            <p:fltVal val="0.95"/>
                                          </p:val>
                                        </p:tav>
                                        <p:tav tm="100000">
                                          <p:val>
                                            <p:strVal val="#ppt_x"/>
                                          </p:val>
                                        </p:tav>
                                      </p:tavLst>
                                    </p:anim>
                                    <p:anim calcmode="lin" valueType="num">
                                      <p:cBhvr>
                                        <p:cTn id="63" dur="1000" fill="hold"/>
                                        <p:tgtEl>
                                          <p:spTgt spid="19"/>
                                        </p:tgtEl>
                                        <p:attrNameLst>
                                          <p:attrName>ppt_y</p:attrName>
                                        </p:attrNameLst>
                                      </p:cBhvr>
                                      <p:tavLst>
                                        <p:tav tm="0">
                                          <p:val>
                                            <p:strVal val="#ppt_y"/>
                                          </p:val>
                                        </p:tav>
                                        <p:tav tm="100000">
                                          <p:val>
                                            <p:strVal val="#ppt_y"/>
                                          </p:val>
                                        </p:tav>
                                      </p:tavLst>
                                    </p:anim>
                                    <p:animEffect transition="in" filter="fade">
                                      <p:cBhvr>
                                        <p:cTn id="64" dur="1000"/>
                                        <p:tgtEl>
                                          <p:spTgt spid="19"/>
                                        </p:tgtEl>
                                      </p:cBhvr>
                                    </p:animEffect>
                                  </p:childTnLst>
                                </p:cTn>
                              </p:par>
                              <p:par>
                                <p:cTn id="65" presetID="48" presetClass="entr" presetSubtype="0" accel="5000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p:cTn id="67" dur="1000" fill="hold"/>
                                        <p:tgtEl>
                                          <p:spTgt spid="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68" dur="1000" fill="hold"/>
                                        <p:tgtEl>
                                          <p:spTgt spid="8"/>
                                        </p:tgtEl>
                                        <p:attrNameLst>
                                          <p:attrName>ppt_x</p:attrName>
                                        </p:attrNameLst>
                                      </p:cBhvr>
                                      <p:tavLst>
                                        <p:tav tm="0">
                                          <p:val>
                                            <p:fltVal val="-1"/>
                                          </p:val>
                                        </p:tav>
                                        <p:tav tm="50000">
                                          <p:val>
                                            <p:fltVal val="0.95"/>
                                          </p:val>
                                        </p:tav>
                                        <p:tav tm="100000">
                                          <p:val>
                                            <p:strVal val="#ppt_x"/>
                                          </p:val>
                                        </p:tav>
                                      </p:tavLst>
                                    </p:anim>
                                    <p:anim calcmode="lin" valueType="num">
                                      <p:cBhvr>
                                        <p:cTn id="69" dur="1000" fill="hold"/>
                                        <p:tgtEl>
                                          <p:spTgt spid="8"/>
                                        </p:tgtEl>
                                        <p:attrNameLst>
                                          <p:attrName>ppt_y</p:attrName>
                                        </p:attrNameLst>
                                      </p:cBhvr>
                                      <p:tavLst>
                                        <p:tav tm="0">
                                          <p:val>
                                            <p:strVal val="#ppt_y"/>
                                          </p:val>
                                        </p:tav>
                                        <p:tav tm="100000">
                                          <p:val>
                                            <p:strVal val="#ppt_y"/>
                                          </p:val>
                                        </p:tav>
                                      </p:tavLst>
                                    </p:anim>
                                    <p:animEffect transition="in" filter="fade">
                                      <p:cBhvr>
                                        <p:cTn id="70" dur="1000"/>
                                        <p:tgtEl>
                                          <p:spTgt spid="8"/>
                                        </p:tgtEl>
                                      </p:cBhvr>
                                    </p:animEffect>
                                  </p:childTnLst>
                                </p:cTn>
                              </p:par>
                              <p:par>
                                <p:cTn id="71" presetID="48" presetClass="entr" presetSubtype="0" accel="50000"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1000" fill="hold"/>
                                        <p:tgtEl>
                                          <p:spTgt spid="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74" dur="1000" fill="hold"/>
                                        <p:tgtEl>
                                          <p:spTgt spid="9"/>
                                        </p:tgtEl>
                                        <p:attrNameLst>
                                          <p:attrName>ppt_x</p:attrName>
                                        </p:attrNameLst>
                                      </p:cBhvr>
                                      <p:tavLst>
                                        <p:tav tm="0">
                                          <p:val>
                                            <p:fltVal val="-1"/>
                                          </p:val>
                                        </p:tav>
                                        <p:tav tm="50000">
                                          <p:val>
                                            <p:fltVal val="0.95"/>
                                          </p:val>
                                        </p:tav>
                                        <p:tav tm="100000">
                                          <p:val>
                                            <p:strVal val="#ppt_x"/>
                                          </p:val>
                                        </p:tav>
                                      </p:tavLst>
                                    </p:anim>
                                    <p:anim calcmode="lin" valueType="num">
                                      <p:cBhvr>
                                        <p:cTn id="75" dur="1000" fill="hold"/>
                                        <p:tgtEl>
                                          <p:spTgt spid="9"/>
                                        </p:tgtEl>
                                        <p:attrNameLst>
                                          <p:attrName>ppt_y</p:attrName>
                                        </p:attrNameLst>
                                      </p:cBhvr>
                                      <p:tavLst>
                                        <p:tav tm="0">
                                          <p:val>
                                            <p:strVal val="#ppt_y"/>
                                          </p:val>
                                        </p:tav>
                                        <p:tav tm="100000">
                                          <p:val>
                                            <p:strVal val="#ppt_y"/>
                                          </p:val>
                                        </p:tav>
                                      </p:tavLst>
                                    </p:anim>
                                    <p:animEffect transition="in" filter="fade">
                                      <p:cBhvr>
                                        <p:cTn id="76" dur="1000"/>
                                        <p:tgtEl>
                                          <p:spTgt spid="9"/>
                                        </p:tgtEl>
                                      </p:cBhvr>
                                    </p:animEffect>
                                  </p:childTnLst>
                                </p:cTn>
                              </p:par>
                              <p:par>
                                <p:cTn id="77" presetID="48" presetClass="entr" presetSubtype="0" accel="5000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p:cTn id="79" dur="1000" fill="hold"/>
                                        <p:tgtEl>
                                          <p:spTgt spid="1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0" dur="1000" fill="hold"/>
                                        <p:tgtEl>
                                          <p:spTgt spid="11"/>
                                        </p:tgtEl>
                                        <p:attrNameLst>
                                          <p:attrName>ppt_x</p:attrName>
                                        </p:attrNameLst>
                                      </p:cBhvr>
                                      <p:tavLst>
                                        <p:tav tm="0">
                                          <p:val>
                                            <p:fltVal val="-1"/>
                                          </p:val>
                                        </p:tav>
                                        <p:tav tm="50000">
                                          <p:val>
                                            <p:fltVal val="0.95"/>
                                          </p:val>
                                        </p:tav>
                                        <p:tav tm="100000">
                                          <p:val>
                                            <p:strVal val="#ppt_x"/>
                                          </p:val>
                                        </p:tav>
                                      </p:tavLst>
                                    </p:anim>
                                    <p:anim calcmode="lin" valueType="num">
                                      <p:cBhvr>
                                        <p:cTn id="81" dur="1000" fill="hold"/>
                                        <p:tgtEl>
                                          <p:spTgt spid="11"/>
                                        </p:tgtEl>
                                        <p:attrNameLst>
                                          <p:attrName>ppt_y</p:attrName>
                                        </p:attrNameLst>
                                      </p:cBhvr>
                                      <p:tavLst>
                                        <p:tav tm="0">
                                          <p:val>
                                            <p:strVal val="#ppt_y"/>
                                          </p:val>
                                        </p:tav>
                                        <p:tav tm="100000">
                                          <p:val>
                                            <p:strVal val="#ppt_y"/>
                                          </p:val>
                                        </p:tav>
                                      </p:tavLst>
                                    </p:anim>
                                    <p:animEffect transition="in" filter="fade">
                                      <p:cBhvr>
                                        <p:cTn id="82" dur="1000"/>
                                        <p:tgtEl>
                                          <p:spTgt spid="11"/>
                                        </p:tgtEl>
                                      </p:cBhvr>
                                    </p:animEffect>
                                  </p:childTnLst>
                                </p:cTn>
                              </p:par>
                              <p:par>
                                <p:cTn id="83" presetID="48" presetClass="entr" presetSubtype="0" accel="5000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p:cTn id="85" dur="1000" fill="hold"/>
                                        <p:tgtEl>
                                          <p:spTgt spid="3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6" dur="1000" fill="hold"/>
                                        <p:tgtEl>
                                          <p:spTgt spid="32"/>
                                        </p:tgtEl>
                                        <p:attrNameLst>
                                          <p:attrName>ppt_x</p:attrName>
                                        </p:attrNameLst>
                                      </p:cBhvr>
                                      <p:tavLst>
                                        <p:tav tm="0">
                                          <p:val>
                                            <p:fltVal val="-1"/>
                                          </p:val>
                                        </p:tav>
                                        <p:tav tm="50000">
                                          <p:val>
                                            <p:fltVal val="0.95"/>
                                          </p:val>
                                        </p:tav>
                                        <p:tav tm="100000">
                                          <p:val>
                                            <p:strVal val="#ppt_x"/>
                                          </p:val>
                                        </p:tav>
                                      </p:tavLst>
                                    </p:anim>
                                    <p:anim calcmode="lin" valueType="num">
                                      <p:cBhvr>
                                        <p:cTn id="87" dur="1000" fill="hold"/>
                                        <p:tgtEl>
                                          <p:spTgt spid="32"/>
                                        </p:tgtEl>
                                        <p:attrNameLst>
                                          <p:attrName>ppt_y</p:attrName>
                                        </p:attrNameLst>
                                      </p:cBhvr>
                                      <p:tavLst>
                                        <p:tav tm="0">
                                          <p:val>
                                            <p:strVal val="#ppt_y"/>
                                          </p:val>
                                        </p:tav>
                                        <p:tav tm="100000">
                                          <p:val>
                                            <p:strVal val="#ppt_y"/>
                                          </p:val>
                                        </p:tav>
                                      </p:tavLst>
                                    </p:anim>
                                    <p:animEffect transition="in" filter="fade">
                                      <p:cBhvr>
                                        <p:cTn id="88" dur="1000"/>
                                        <p:tgtEl>
                                          <p:spTgt spid="32"/>
                                        </p:tgtEl>
                                      </p:cBhvr>
                                    </p:animEffect>
                                  </p:childTnLst>
                                </p:cTn>
                              </p:par>
                              <p:par>
                                <p:cTn id="89" presetID="48" presetClass="entr" presetSubtype="0" accel="5000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p:cTn id="91" dur="1000" fill="hold"/>
                                        <p:tgtEl>
                                          <p:spTgt spid="3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92" dur="1000" fill="hold"/>
                                        <p:tgtEl>
                                          <p:spTgt spid="34"/>
                                        </p:tgtEl>
                                        <p:attrNameLst>
                                          <p:attrName>ppt_x</p:attrName>
                                        </p:attrNameLst>
                                      </p:cBhvr>
                                      <p:tavLst>
                                        <p:tav tm="0">
                                          <p:val>
                                            <p:fltVal val="-1"/>
                                          </p:val>
                                        </p:tav>
                                        <p:tav tm="50000">
                                          <p:val>
                                            <p:fltVal val="0.95"/>
                                          </p:val>
                                        </p:tav>
                                        <p:tav tm="100000">
                                          <p:val>
                                            <p:strVal val="#ppt_x"/>
                                          </p:val>
                                        </p:tav>
                                      </p:tavLst>
                                    </p:anim>
                                    <p:anim calcmode="lin" valueType="num">
                                      <p:cBhvr>
                                        <p:cTn id="93" dur="1000" fill="hold"/>
                                        <p:tgtEl>
                                          <p:spTgt spid="34"/>
                                        </p:tgtEl>
                                        <p:attrNameLst>
                                          <p:attrName>ppt_y</p:attrName>
                                        </p:attrNameLst>
                                      </p:cBhvr>
                                      <p:tavLst>
                                        <p:tav tm="0">
                                          <p:val>
                                            <p:strVal val="#ppt_y"/>
                                          </p:val>
                                        </p:tav>
                                        <p:tav tm="100000">
                                          <p:val>
                                            <p:strVal val="#ppt_y"/>
                                          </p:val>
                                        </p:tav>
                                      </p:tavLst>
                                    </p:anim>
                                    <p:animEffect transition="in" filter="fade">
                                      <p:cBhvr>
                                        <p:cTn id="94"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p:bldP spid="35845" grpId="0"/>
      <p:bldP spid="10" grpId="0"/>
      <p:bldP spid="35849" grpId="0"/>
      <p:bldP spid="35850" grpId="0"/>
      <p:bldP spid="13" grpId="0"/>
      <p:bldP spid="17" grpId="0" bldLvl="0" animBg="1"/>
      <p:bldP spid="18" grpId="0" bldLvl="0" animBg="1"/>
      <p:bldP spid="19" grpId="0" bldLvl="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08563" y="309799"/>
            <a:ext cx="680936" cy="643512"/>
            <a:chOff x="331599" y="222348"/>
            <a:chExt cx="327618" cy="400170"/>
          </a:xfrm>
        </p:grpSpPr>
        <p:sp>
          <p:nvSpPr>
            <p:cNvPr id="9" name="矩形 8"/>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文本框 9"/>
            <p:cNvSpPr txBox="1"/>
            <p:nvPr/>
          </p:nvSpPr>
          <p:spPr>
            <a:xfrm>
              <a:off x="474479" y="222348"/>
              <a:ext cx="184738" cy="400170"/>
            </a:xfrm>
            <a:prstGeom prst="rect">
              <a:avLst/>
            </a:prstGeom>
            <a:noFill/>
            <a:ln w="9525">
              <a:noFill/>
            </a:ln>
          </p:spPr>
          <p:txBody>
            <a:bodyPr wrap="none">
              <a:spAutoFit/>
            </a:bodyPr>
            <a:lstStyle/>
            <a:p>
              <a:pPr eaLnBrk="1" hangingPunct="1"/>
              <a:endParaRPr lang="zh-CN" altLang="en-US" sz="2000" dirty="0">
                <a:latin typeface="微软雅黑" panose="020B0503020204020204" pitchFamily="34" charset="-122"/>
              </a:endParaRPr>
            </a:p>
          </p:txBody>
        </p:sp>
      </p:grpSp>
      <p:pic>
        <p:nvPicPr>
          <p:cNvPr id="15" name="Picture 4" descr="https://p1.ssl.qhmsg.com/t013ebadb9c365a45d0.jpg"/>
          <p:cNvPicPr>
            <a:picLocks noChangeAspect="1" noChangeArrowheads="1"/>
          </p:cNvPicPr>
          <p:nvPr/>
        </p:nvPicPr>
        <p:blipFill>
          <a:blip r:embed="rId1" cstate="print"/>
          <a:srcRect/>
          <a:stretch>
            <a:fillRect/>
          </a:stretch>
        </p:blipFill>
        <p:spPr bwMode="auto">
          <a:xfrm>
            <a:off x="9368366" y="233344"/>
            <a:ext cx="2724676" cy="3286124"/>
          </a:xfrm>
          <a:prstGeom prst="rect">
            <a:avLst/>
          </a:prstGeom>
          <a:noFill/>
        </p:spPr>
      </p:pic>
      <p:sp>
        <p:nvSpPr>
          <p:cNvPr id="14" name="文本框 13"/>
          <p:cNvSpPr txBox="1"/>
          <p:nvPr/>
        </p:nvSpPr>
        <p:spPr>
          <a:xfrm>
            <a:off x="705531" y="1160124"/>
            <a:ext cx="8584384" cy="2862322"/>
          </a:xfrm>
          <a:prstGeom prst="rect">
            <a:avLst/>
          </a:prstGeom>
          <a:noFill/>
        </p:spPr>
        <p:txBody>
          <a:bodyPr wrap="square" rtlCol="0">
            <a:spAutoFit/>
          </a:bodyPr>
          <a:lstStyle/>
          <a:p>
            <a:r>
              <a:rPr lang="zh-CN" altLang="en-US" dirty="0"/>
              <a:t>课堂上，他遇到了这一生挚爱，未来的美丽妻子艾丽西亚。之后约会、求婚，结婚，相爱的两个人走在了一起。</a:t>
            </a:r>
            <a:endParaRPr lang="en-US" altLang="zh-CN" dirty="0"/>
          </a:p>
          <a:p>
            <a:endParaRPr lang="en-US" altLang="zh-CN" dirty="0"/>
          </a:p>
          <a:p>
            <a:endParaRPr lang="en-US" altLang="zh-CN" dirty="0"/>
          </a:p>
          <a:p>
            <a:r>
              <a:rPr lang="zh-CN" altLang="en-US" dirty="0"/>
              <a:t>后来的工作中，他认为自己是一名美国间谍，为了保护家人，向妻子隐瞒了自己的工作，在他看来自己为特工老大服务，他穿婴儿装，在几百人的讲座上因幻觉而从讲台落荒而逃。曾多次逃离杀手的追捕。上课时，对窗外的汽车也疑神疑鬼。</a:t>
            </a:r>
            <a:endParaRPr lang="en-US" altLang="zh-CN" dirty="0"/>
          </a:p>
          <a:p>
            <a:endParaRPr lang="en-US" altLang="zh-CN" dirty="0"/>
          </a:p>
          <a:p>
            <a:endParaRPr lang="en-US" altLang="zh-CN" dirty="0"/>
          </a:p>
          <a:p>
            <a:r>
              <a:rPr lang="zh-CN" altLang="en-US" dirty="0"/>
              <a:t>直到有一天，在上课时被医生带走，被诊断为严重精神分裂症。</a:t>
            </a:r>
            <a:endParaRPr lang="zh-CN" altLang="en-US" dirty="0"/>
          </a:p>
        </p:txBody>
      </p:sp>
      <p:sp>
        <p:nvSpPr>
          <p:cNvPr id="16" name="文本框 15"/>
          <p:cNvSpPr txBox="1"/>
          <p:nvPr/>
        </p:nvSpPr>
        <p:spPr>
          <a:xfrm>
            <a:off x="1002499" y="447471"/>
            <a:ext cx="5535038" cy="369332"/>
          </a:xfrm>
          <a:prstGeom prst="rect">
            <a:avLst/>
          </a:prstGeom>
          <a:noFill/>
        </p:spPr>
        <p:txBody>
          <a:bodyPr wrap="square" rtlCol="0">
            <a:spAutoFit/>
          </a:bodyPr>
          <a:lstStyle/>
          <a:p>
            <a:r>
              <a:rPr lang="zh-CN" altLang="en-US" dirty="0"/>
              <a:t>精神分裂的孤独天才邂逅女菩萨</a:t>
            </a:r>
            <a:endParaRPr lang="zh-CN" altLang="en-US" dirty="0"/>
          </a:p>
        </p:txBody>
      </p:sp>
      <p:sp>
        <p:nvSpPr>
          <p:cNvPr id="17" name="文本框 16"/>
          <p:cNvSpPr txBox="1"/>
          <p:nvPr/>
        </p:nvSpPr>
        <p:spPr>
          <a:xfrm>
            <a:off x="705531" y="3713018"/>
            <a:ext cx="8584384" cy="2585323"/>
          </a:xfrm>
          <a:prstGeom prst="rect">
            <a:avLst/>
          </a:prstGeom>
          <a:noFill/>
        </p:spPr>
        <p:txBody>
          <a:bodyPr wrap="square" rtlCol="0">
            <a:spAutoFit/>
          </a:bodyPr>
          <a:lstStyle/>
          <a:p>
            <a:endParaRPr lang="en-US" altLang="zh-CN" dirty="0"/>
          </a:p>
          <a:p>
            <a:endParaRPr lang="en-US" altLang="zh-CN" dirty="0"/>
          </a:p>
          <a:p>
            <a:endParaRPr lang="en-US" altLang="zh-CN" dirty="0"/>
          </a:p>
          <a:p>
            <a:r>
              <a:rPr lang="zh-CN" altLang="en-US" dirty="0"/>
              <a:t>后来纳什接受痛苦的治疗，但是妻子一直陪在他的身边</a:t>
            </a:r>
            <a:endParaRPr lang="en-US" altLang="zh-CN" dirty="0"/>
          </a:p>
          <a:p>
            <a:endParaRPr lang="zh-CN" altLang="en-US" dirty="0"/>
          </a:p>
          <a:p>
            <a:endParaRPr lang="en-US" altLang="zh-CN" dirty="0"/>
          </a:p>
          <a:p>
            <a:r>
              <a:rPr lang="zh-CN" altLang="en-US" dirty="0"/>
              <a:t>出院之后，纳什成了校园里的怪人，被人们在背后嘲笑，妻子耐心的陪伴与爱让约翰能够坚持完成自己的研究。</a:t>
            </a:r>
            <a:endParaRPr lang="en-US" altLang="zh-CN" dirty="0"/>
          </a:p>
          <a:p>
            <a:endParaRPr lang="en-US" altLang="zh-CN" dirty="0"/>
          </a:p>
        </p:txBody>
      </p:sp>
    </p:spTree>
  </p:cSld>
  <p:clrMapOvr>
    <a:masterClrMapping/>
  </p:clrMapOvr>
  <p:transition>
    <p:newsfla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1788" y="222250"/>
            <a:ext cx="3661787" cy="400110"/>
            <a:chOff x="331599" y="222348"/>
            <a:chExt cx="3661923" cy="400170"/>
          </a:xfrm>
        </p:grpSpPr>
        <p:sp>
          <p:nvSpPr>
            <p:cNvPr id="3" name="矩形 2"/>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文本框 3"/>
            <p:cNvSpPr txBox="1"/>
            <p:nvPr/>
          </p:nvSpPr>
          <p:spPr>
            <a:xfrm>
              <a:off x="474479" y="222348"/>
              <a:ext cx="3519043" cy="400170"/>
            </a:xfrm>
            <a:prstGeom prst="rect">
              <a:avLst/>
            </a:prstGeom>
            <a:noFill/>
            <a:ln w="9525">
              <a:noFill/>
            </a:ln>
          </p:spPr>
          <p:txBody>
            <a:bodyPr wrap="none">
              <a:spAutoFit/>
            </a:bodyPr>
            <a:lstStyle/>
            <a:p>
              <a:pPr eaLnBrk="1" hangingPunct="1"/>
              <a:r>
                <a:rPr lang="zh-CN" altLang="en-US" sz="2000" dirty="0">
                  <a:latin typeface="微软雅黑" panose="020B0503020204020204" pitchFamily="34" charset="-122"/>
                </a:rPr>
                <a:t>混沌不忘初心，坚守终获诺奖</a:t>
              </a:r>
              <a:endParaRPr lang="zh-CN" altLang="en-US" sz="2000" dirty="0">
                <a:latin typeface="微软雅黑" panose="020B0503020204020204" pitchFamily="34" charset="-122"/>
              </a:endParaRPr>
            </a:p>
          </p:txBody>
        </p:sp>
      </p:grpSp>
      <p:pic>
        <p:nvPicPr>
          <p:cNvPr id="50178" name="Picture 2" descr="约翰·纳什"/>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28834" y="0"/>
            <a:ext cx="3024620" cy="421149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31788" y="1025236"/>
            <a:ext cx="7897812" cy="3416320"/>
          </a:xfrm>
          <a:prstGeom prst="rect">
            <a:avLst/>
          </a:prstGeom>
          <a:noFill/>
        </p:spPr>
        <p:txBody>
          <a:bodyPr wrap="square" rtlCol="0">
            <a:spAutoFit/>
          </a:bodyPr>
          <a:lstStyle/>
          <a:p>
            <a:r>
              <a:rPr lang="zh-CN" altLang="en-US" dirty="0"/>
              <a:t>纳什的博弈理论越来越有影响力，但他本人却默默无闻。</a:t>
            </a:r>
            <a:endParaRPr lang="en-US" altLang="zh-CN" dirty="0"/>
          </a:p>
          <a:p>
            <a:endParaRPr lang="en-US" altLang="zh-CN" dirty="0"/>
          </a:p>
          <a:p>
            <a:endParaRPr lang="en-US" altLang="zh-CN" dirty="0"/>
          </a:p>
          <a:p>
            <a:endParaRPr lang="en-US" altLang="zh-CN" dirty="0"/>
          </a:p>
          <a:p>
            <a:r>
              <a:rPr lang="zh-CN" altLang="en-US" dirty="0"/>
              <a:t>大部分曾经运用过他理论的研究人员根据他早期的论文发表日期认为他已经去世，即使知道他还活着，但由于他的特殊病症，他也被人们当成了一个行将就木的废人。</a:t>
            </a:r>
            <a:endParaRPr lang="en-US" altLang="zh-CN" dirty="0"/>
          </a:p>
          <a:p>
            <a:endParaRPr lang="en-US" altLang="zh-CN" dirty="0"/>
          </a:p>
          <a:p>
            <a:endParaRPr lang="en-US" altLang="zh-CN" dirty="0"/>
          </a:p>
          <a:p>
            <a:r>
              <a:rPr lang="en-US" altLang="zh-CN" dirty="0"/>
              <a:t>20</a:t>
            </a:r>
            <a:r>
              <a:rPr lang="zh-CN" altLang="en-US" dirty="0"/>
              <a:t>世纪</a:t>
            </a:r>
            <a:r>
              <a:rPr lang="en-US" altLang="zh-CN" dirty="0"/>
              <a:t>80</a:t>
            </a:r>
            <a:r>
              <a:rPr lang="zh-CN" altLang="en-US" dirty="0"/>
              <a:t>年代末期，纳什渐渐康复，从疯癫中苏醒，而他的苏醒似乎是为了迎接他生命中的一件大事：</a:t>
            </a:r>
            <a:r>
              <a:rPr lang="en-US" altLang="zh-CN" dirty="0"/>
              <a:t>1994</a:t>
            </a:r>
            <a:r>
              <a:rPr lang="zh-CN" altLang="en-US" dirty="0"/>
              <a:t>年，他和其他两位博弈论学家约翰</a:t>
            </a:r>
            <a:r>
              <a:rPr lang="en-US" altLang="zh-CN" dirty="0"/>
              <a:t>·C·</a:t>
            </a:r>
            <a:r>
              <a:rPr lang="zh-CN" altLang="en-US" dirty="0"/>
              <a:t>海萨尼和</a:t>
            </a:r>
            <a:r>
              <a:rPr lang="zh-CN" altLang="en-US" dirty="0">
                <a:hlinkClick r:id="rId2"/>
              </a:rPr>
              <a:t>莱因哈德</a:t>
            </a:r>
            <a:r>
              <a:rPr lang="en-US" altLang="zh-CN" dirty="0">
                <a:hlinkClick r:id="rId2"/>
              </a:rPr>
              <a:t>·</a:t>
            </a:r>
            <a:r>
              <a:rPr lang="zh-CN" altLang="en-US" dirty="0">
                <a:hlinkClick r:id="rId2"/>
              </a:rPr>
              <a:t>泽尔腾</a:t>
            </a:r>
            <a:r>
              <a:rPr lang="zh-CN" altLang="en-US" dirty="0"/>
              <a:t>共同获得了</a:t>
            </a:r>
            <a:r>
              <a:rPr lang="zh-CN" altLang="en-US" dirty="0">
                <a:hlinkClick r:id="rId3"/>
              </a:rPr>
              <a:t>诺贝尔经济学奖</a:t>
            </a:r>
            <a:r>
              <a:rPr lang="zh-CN" altLang="en-US" dirty="0"/>
              <a:t>。</a:t>
            </a:r>
            <a:r>
              <a:rPr lang="zh-CN" altLang="en-US" baseline="30000" dirty="0"/>
              <a:t> </a:t>
            </a:r>
            <a:r>
              <a:rPr lang="en-US" altLang="zh-CN" baseline="30000" dirty="0"/>
              <a:t>[9]</a:t>
            </a:r>
            <a:r>
              <a:rPr lang="zh-CN" altLang="en-US" dirty="0"/>
              <a:t> </a:t>
            </a:r>
            <a:endParaRPr lang="zh-CN" altLang="en-US" dirty="0"/>
          </a:p>
        </p:txBody>
      </p:sp>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052378" y="-309562"/>
            <a:ext cx="1795463" cy="3938588"/>
          </a:xfrm>
          <a:prstGeom prst="rect">
            <a:avLst/>
          </a:prstGeom>
          <a:noFill/>
        </p:spPr>
        <p:txBody>
          <a:bodyPr wrap="none">
            <a:spAutoFit/>
          </a:bodyPr>
          <a:lstStyle/>
          <a:p>
            <a:pPr marR="0" algn="ctr" defTabSz="914400" eaLnBrk="1" fontAlgn="auto" hangingPunct="1">
              <a:spcBef>
                <a:spcPts val="0"/>
              </a:spcBef>
              <a:spcAft>
                <a:spcPts val="0"/>
              </a:spcAft>
              <a:buClrTx/>
              <a:buSzTx/>
              <a:buFontTx/>
              <a:defRPr/>
            </a:pPr>
            <a:r>
              <a:rPr kumimoji="0" lang="en-US" altLang="zh-CN" sz="25000" kern="1200" cap="none" spc="0" normalizeH="0" baseline="0" noProof="0" dirty="0">
                <a:solidFill>
                  <a:schemeClr val="accent3"/>
                </a:solidFill>
                <a:latin typeface="Impact" panose="020B0806030902050204" pitchFamily="34" charset="0"/>
                <a:ea typeface="+mn-ea"/>
                <a:cs typeface="+mn-cs"/>
                <a:sym typeface="+mn-ea"/>
              </a:rPr>
              <a:t>2</a:t>
            </a:r>
            <a:endParaRPr kumimoji="0" lang="zh-CN" altLang="en-US" sz="25000" kern="1200" cap="none" spc="0" normalizeH="0" baseline="0" noProof="0" dirty="0">
              <a:solidFill>
                <a:schemeClr val="accent3"/>
              </a:solidFill>
              <a:latin typeface="Impact" panose="020B0806030902050204" pitchFamily="34" charset="0"/>
              <a:ea typeface="+mn-ea"/>
              <a:cs typeface="+mn-cs"/>
              <a:sym typeface="+mn-ea"/>
            </a:endParaRPr>
          </a:p>
        </p:txBody>
      </p:sp>
      <p:sp>
        <p:nvSpPr>
          <p:cNvPr id="3" name="任意多边形 2"/>
          <p:cNvSpPr/>
          <p:nvPr/>
        </p:nvSpPr>
        <p:spPr>
          <a:xfrm>
            <a:off x="0" y="29210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3330575"/>
            <a:ext cx="12192000" cy="3527425"/>
          </a:xfrm>
          <a:custGeom>
            <a:avLst/>
            <a:gdLst>
              <a:gd name="connsiteX0" fmla="*/ 0 w 12192001"/>
              <a:gd name="connsiteY0" fmla="*/ 0 h 3527762"/>
              <a:gd name="connsiteX1" fmla="*/ 5436627 w 12192001"/>
              <a:gd name="connsiteY1" fmla="*/ 0 h 3527762"/>
              <a:gd name="connsiteX2" fmla="*/ 5525442 w 12192001"/>
              <a:gd name="connsiteY2" fmla="*/ 7837 h 3527762"/>
              <a:gd name="connsiteX3" fmla="*/ 6091203 w 12192001"/>
              <a:gd name="connsiteY3" fmla="*/ 559628 h 3527762"/>
              <a:gd name="connsiteX4" fmla="*/ 6096240 w 12192001"/>
              <a:gd name="connsiteY4" fmla="*/ 609600 h 3527762"/>
              <a:gd name="connsiteX5" fmla="*/ 6114806 w 12192001"/>
              <a:gd name="connsiteY5" fmla="*/ 609600 h 3527762"/>
              <a:gd name="connsiteX6" fmla="*/ 6119843 w 12192001"/>
              <a:gd name="connsiteY6" fmla="*/ 559628 h 3527762"/>
              <a:gd name="connsiteX7" fmla="*/ 6685605 w 12192001"/>
              <a:gd name="connsiteY7" fmla="*/ 7837 h 3527762"/>
              <a:gd name="connsiteX8" fmla="*/ 6774420 w 12192001"/>
              <a:gd name="connsiteY8" fmla="*/ 0 h 3527762"/>
              <a:gd name="connsiteX9" fmla="*/ 12192001 w 12192001"/>
              <a:gd name="connsiteY9" fmla="*/ 0 h 3527762"/>
              <a:gd name="connsiteX10" fmla="*/ 12192001 w 12192001"/>
              <a:gd name="connsiteY10" fmla="*/ 1841837 h 3527762"/>
              <a:gd name="connsiteX11" fmla="*/ 12192001 w 12192001"/>
              <a:gd name="connsiteY11" fmla="*/ 2070437 h 3527762"/>
              <a:gd name="connsiteX12" fmla="*/ 12192001 w 12192001"/>
              <a:gd name="connsiteY12" fmla="*/ 3527762 h 3527762"/>
              <a:gd name="connsiteX13" fmla="*/ 0 w 12192001"/>
              <a:gd name="connsiteY13" fmla="*/ 3527762 h 3527762"/>
              <a:gd name="connsiteX14" fmla="*/ 0 w 12192001"/>
              <a:gd name="connsiteY14" fmla="*/ 2070437 h 3527762"/>
              <a:gd name="connsiteX15" fmla="*/ 0 w 12192001"/>
              <a:gd name="connsiteY15" fmla="*/ 1841837 h 352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527762">
                <a:moveTo>
                  <a:pt x="0" y="0"/>
                </a:moveTo>
                <a:lnTo>
                  <a:pt x="5436627" y="0"/>
                </a:lnTo>
                <a:lnTo>
                  <a:pt x="5525442" y="7837"/>
                </a:lnTo>
                <a:cubicBezTo>
                  <a:pt x="5808923" y="58474"/>
                  <a:pt x="6033695" y="278587"/>
                  <a:pt x="6091203" y="559628"/>
                </a:cubicBezTo>
                <a:lnTo>
                  <a:pt x="6096240" y="609600"/>
                </a:lnTo>
                <a:lnTo>
                  <a:pt x="6114806" y="609600"/>
                </a:lnTo>
                <a:lnTo>
                  <a:pt x="6119843" y="559628"/>
                </a:lnTo>
                <a:cubicBezTo>
                  <a:pt x="6177352" y="278587"/>
                  <a:pt x="6402122" y="58474"/>
                  <a:pt x="6685605" y="7837"/>
                </a:cubicBezTo>
                <a:lnTo>
                  <a:pt x="6774420" y="0"/>
                </a:lnTo>
                <a:lnTo>
                  <a:pt x="12192001" y="0"/>
                </a:lnTo>
                <a:lnTo>
                  <a:pt x="12192001" y="1841837"/>
                </a:lnTo>
                <a:lnTo>
                  <a:pt x="12192001" y="2070437"/>
                </a:lnTo>
                <a:lnTo>
                  <a:pt x="12192001" y="3527762"/>
                </a:lnTo>
                <a:lnTo>
                  <a:pt x="0" y="3527762"/>
                </a:lnTo>
                <a:lnTo>
                  <a:pt x="0" y="2070437"/>
                </a:lnTo>
                <a:lnTo>
                  <a:pt x="0" y="18418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557" name="文本框 6"/>
          <p:cNvSpPr txBox="1"/>
          <p:nvPr/>
        </p:nvSpPr>
        <p:spPr>
          <a:xfrm>
            <a:off x="3337562" y="4189413"/>
            <a:ext cx="5516880" cy="1014730"/>
          </a:xfrm>
          <a:prstGeom prst="rect">
            <a:avLst/>
          </a:prstGeom>
          <a:noFill/>
          <a:ln w="9525">
            <a:noFill/>
          </a:ln>
        </p:spPr>
        <p:txBody>
          <a:bodyPr wrap="none">
            <a:spAutoFit/>
          </a:bodyPr>
          <a:lstStyle/>
          <a:p>
            <a:pPr algn="ctr" eaLnBrk="1" hangingPunct="1"/>
            <a:r>
              <a:rPr lang="zh-CN" altLang="en-US" sz="6000" dirty="0">
                <a:solidFill>
                  <a:schemeClr val="bg1"/>
                </a:solidFill>
                <a:latin typeface="微软雅黑" panose="020B0503020204020204" pitchFamily="34" charset="-122"/>
                <a:sym typeface="+mn-ea"/>
              </a:rPr>
              <a:t>纳什</a:t>
            </a:r>
            <a:r>
              <a:rPr lang="zh-CN" altLang="en-US" sz="6000" dirty="0">
                <a:solidFill>
                  <a:schemeClr val="bg1"/>
                </a:solidFill>
                <a:latin typeface="微软雅黑" panose="020B0503020204020204" pitchFamily="34" charset="-122"/>
                <a:sym typeface="+mn-ea"/>
              </a:rPr>
              <a:t>的主要成就</a:t>
            </a:r>
            <a:endParaRPr lang="zh-CN" altLang="en-US" sz="6000" dirty="0">
              <a:solidFill>
                <a:schemeClr val="bg1"/>
              </a:solidFill>
              <a:latin typeface="方正正中黑_GBK" panose="02000000000000000000" pitchFamily="2" charset="-122"/>
              <a:ea typeface="方正正中黑_GBK" panose="02000000000000000000" pitchFamily="2"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2" nodeType="withEffect">
                                  <p:stCondLst>
                                    <p:cond delay="0"/>
                                  </p:stCondLst>
                                  <p:iterate type="lt">
                                    <p:tmPct val="10000"/>
                                  </p:iterate>
                                  <p:childTnLst>
                                    <p:animScale>
                                      <p:cBhvr>
                                        <p:cTn id="6" dur="187" fill="hold">
                                          <p:stCondLst>
                                            <p:cond delay="0"/>
                                          </p:stCondLst>
                                        </p:cTn>
                                        <p:tgtEl>
                                          <p:spTgt spid="23557"/>
                                        </p:tgtEl>
                                      </p:cBhvr>
                                      <p:from x="100000" y="100000"/>
                                      <p:to x="140000" y="60000"/>
                                    </p:animScale>
                                    <p:animScale>
                                      <p:cBhvr>
                                        <p:cTn id="7" dur="62" fill="hold">
                                          <p:stCondLst>
                                            <p:cond delay="187"/>
                                          </p:stCondLst>
                                        </p:cTn>
                                        <p:tgtEl>
                                          <p:spTgt spid="23557"/>
                                        </p:tgtEl>
                                      </p:cBhvr>
                                      <p:from x="140000" y="60000"/>
                                      <p:to x="80000" y="120000"/>
                                    </p:animScale>
                                    <p:animScale>
                                      <p:cBhvr>
                                        <p:cTn id="8" dur="187" fill="hold">
                                          <p:stCondLst>
                                            <p:cond delay="250"/>
                                          </p:stCondLst>
                                        </p:cTn>
                                        <p:tgtEl>
                                          <p:spTgt spid="23557"/>
                                        </p:tgtEl>
                                      </p:cBhvr>
                                      <p:from x="80000" y="120000"/>
                                      <p:to x="120000" y="80000"/>
                                    </p:animScale>
                                    <p:animScale>
                                      <p:cBhvr>
                                        <p:cTn id="9" dur="187" fill="hold">
                                          <p:stCondLst>
                                            <p:cond delay="438"/>
                                          </p:stCondLst>
                                        </p:cTn>
                                        <p:tgtEl>
                                          <p:spTgt spid="23557"/>
                                        </p:tgtEl>
                                      </p:cBhvr>
                                      <p:from x="120000" y="80000"/>
                                      <p:to x="90000" y="110000"/>
                                    </p:animScale>
                                    <p:animScale>
                                      <p:cBhvr>
                                        <p:cTn id="10" dur="187" fill="hold">
                                          <p:stCondLst>
                                            <p:cond delay="625"/>
                                          </p:stCondLst>
                                        </p:cTn>
                                        <p:tgtEl>
                                          <p:spTgt spid="23557"/>
                                        </p:tgtEl>
                                      </p:cBhvr>
                                      <p:from x="90000" y="110000"/>
                                      <p:to x="105000" y="95000"/>
                                    </p:animScale>
                                    <p:animScale>
                                      <p:cBhvr>
                                        <p:cTn id="11" dur="187" fill="hold">
                                          <p:stCondLst>
                                            <p:cond delay="813"/>
                                          </p:stCondLst>
                                        </p:cTn>
                                        <p:tgtEl>
                                          <p:spTgt spid="23557"/>
                                        </p:tgtEl>
                                      </p:cBhvr>
                                      <p:from x="105000" y="95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P spid="23557" grpId="1"/>
      <p:bldP spid="23557"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5320" y="2875002"/>
            <a:ext cx="2885440" cy="369332"/>
          </a:xfrm>
          <a:prstGeom prst="rect">
            <a:avLst/>
          </a:prstGeom>
          <a:noFill/>
        </p:spPr>
        <p:txBody>
          <a:bodyPr wrap="square" rtlCol="0">
            <a:spAutoFit/>
          </a:bodyPr>
          <a:lstStyle/>
          <a:p>
            <a:r>
              <a:rPr lang="zh-CN" altLang="en-US" b="1" dirty="0"/>
              <a:t>纳什定理：</a:t>
            </a:r>
            <a:endParaRPr lang="zh-CN" altLang="en-US" b="1" dirty="0"/>
          </a:p>
        </p:txBody>
      </p:sp>
      <p:sp>
        <p:nvSpPr>
          <p:cNvPr id="5" name="文本框 4"/>
          <p:cNvSpPr txBox="1"/>
          <p:nvPr/>
        </p:nvSpPr>
        <p:spPr>
          <a:xfrm>
            <a:off x="655320" y="3429000"/>
            <a:ext cx="3291840" cy="2031325"/>
          </a:xfrm>
          <a:prstGeom prst="rect">
            <a:avLst/>
          </a:prstGeom>
          <a:noFill/>
        </p:spPr>
        <p:txBody>
          <a:bodyPr wrap="square" rtlCol="0">
            <a:spAutoFit/>
          </a:bodyPr>
          <a:lstStyle/>
          <a:p>
            <a:r>
              <a:rPr lang="zh-CN" altLang="en-US" dirty="0"/>
              <a:t>在一个有</a:t>
            </a:r>
            <a:r>
              <a:rPr lang="en-US" altLang="zh-CN" dirty="0"/>
              <a:t>n</a:t>
            </a:r>
            <a:r>
              <a:rPr lang="zh-CN" altLang="en-US" dirty="0"/>
              <a:t>个博弈方的博弈</a:t>
            </a:r>
            <a:r>
              <a:rPr lang="en-US" altLang="zh-CN" dirty="0"/>
              <a:t>G=﹛S1,…,Sn</a:t>
            </a:r>
            <a:r>
              <a:rPr lang="zh-CN" altLang="en-US" dirty="0"/>
              <a:t>：</a:t>
            </a:r>
            <a:r>
              <a:rPr lang="en-US" altLang="zh-CN" dirty="0"/>
              <a:t>u1,…,un}</a:t>
            </a:r>
            <a:r>
              <a:rPr lang="zh-CN" altLang="en-US" dirty="0"/>
              <a:t>中，如果</a:t>
            </a:r>
            <a:r>
              <a:rPr lang="en-US" altLang="zh-CN" dirty="0"/>
              <a:t>n</a:t>
            </a:r>
            <a:r>
              <a:rPr lang="zh-CN" altLang="en-US" dirty="0"/>
              <a:t>是有限的，且</a:t>
            </a:r>
            <a:r>
              <a:rPr lang="en-US" altLang="zh-CN" dirty="0"/>
              <a:t>Si</a:t>
            </a:r>
            <a:r>
              <a:rPr lang="zh-CN" altLang="en-US" dirty="0"/>
              <a:t>（</a:t>
            </a:r>
            <a:r>
              <a:rPr lang="en-US" altLang="zh-CN" dirty="0" err="1"/>
              <a:t>i</a:t>
            </a:r>
            <a:r>
              <a:rPr lang="en-US" altLang="zh-CN" dirty="0"/>
              <a:t>=1</a:t>
            </a:r>
            <a:r>
              <a:rPr lang="zh-CN" altLang="en-US" dirty="0"/>
              <a:t>，</a:t>
            </a:r>
            <a:r>
              <a:rPr lang="en-US" altLang="zh-CN" dirty="0"/>
              <a:t>…</a:t>
            </a:r>
            <a:r>
              <a:rPr lang="zh-CN" altLang="en-US" dirty="0"/>
              <a:t>，</a:t>
            </a:r>
            <a:r>
              <a:rPr lang="en-US" altLang="zh-CN" dirty="0"/>
              <a:t>n</a:t>
            </a:r>
            <a:r>
              <a:rPr lang="zh-CN" altLang="en-US" dirty="0"/>
              <a:t>）</a:t>
            </a:r>
            <a:r>
              <a:rPr lang="en-US" altLang="zh-CN" dirty="0"/>
              <a:t> </a:t>
            </a:r>
            <a:r>
              <a:rPr lang="zh-CN" altLang="en-US" dirty="0"/>
              <a:t>都是有限集，则该博弈至少存在一个纳什均衡，但可能包含混合策略。是由纳什发现的。</a:t>
            </a:r>
            <a:endParaRPr lang="zh-CN" altLang="en-US" dirty="0"/>
          </a:p>
        </p:txBody>
      </p:sp>
      <p:sp>
        <p:nvSpPr>
          <p:cNvPr id="6" name="箭头: 右 5"/>
          <p:cNvSpPr/>
          <p:nvPr/>
        </p:nvSpPr>
        <p:spPr>
          <a:xfrm>
            <a:off x="4165600" y="4213860"/>
            <a:ext cx="1413510" cy="461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97835" y="4028785"/>
            <a:ext cx="5364480" cy="646331"/>
          </a:xfrm>
          <a:prstGeom prst="rect">
            <a:avLst/>
          </a:prstGeom>
          <a:noFill/>
        </p:spPr>
        <p:txBody>
          <a:bodyPr wrap="square" rtlCol="0">
            <a:spAutoFit/>
          </a:bodyPr>
          <a:lstStyle/>
          <a:p>
            <a:r>
              <a:rPr lang="zh-CN" altLang="en-US" dirty="0"/>
              <a:t>任何符合一种特殊的平滑概念的曲面都可以嵌入欧几里得空间</a:t>
            </a:r>
            <a:endParaRPr lang="zh-CN" altLang="en-US" dirty="0"/>
          </a:p>
        </p:txBody>
      </p:sp>
      <p:pic>
        <p:nvPicPr>
          <p:cNvPr id="49154" name="Picture 2" descr="https://gss1.bdstatic.com/9vo3dSag_xI4khGkpoWK1HF6hhy/baike/c0%3Dbaike80%2C5%2C5%2C80%2C26/sign=8c40ffca50da81cb5aeb8b9f330fbb73/d6ca7bcb0a46f21f9f27496df7246b600c33aef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72312" y="1074112"/>
            <a:ext cx="1814830" cy="239680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4293235" y="3917403"/>
            <a:ext cx="1158240" cy="369332"/>
          </a:xfrm>
          <a:prstGeom prst="rect">
            <a:avLst/>
          </a:prstGeom>
          <a:noFill/>
        </p:spPr>
        <p:txBody>
          <a:bodyPr wrap="square" rtlCol="0">
            <a:spAutoFit/>
          </a:bodyPr>
          <a:lstStyle/>
          <a:p>
            <a:pPr algn="ctr"/>
            <a:r>
              <a:rPr lang="zh-CN" altLang="en-US" dirty="0"/>
              <a:t>指出</a:t>
            </a:r>
            <a:endParaRPr lang="zh-CN" altLang="en-US" dirty="0"/>
          </a:p>
        </p:txBody>
      </p:sp>
      <p:sp>
        <p:nvSpPr>
          <p:cNvPr id="4" name="文本框 3"/>
          <p:cNvSpPr txBox="1"/>
          <p:nvPr/>
        </p:nvSpPr>
        <p:spPr>
          <a:xfrm>
            <a:off x="737118" y="1819469"/>
            <a:ext cx="6130213" cy="646331"/>
          </a:xfrm>
          <a:prstGeom prst="rect">
            <a:avLst/>
          </a:prstGeom>
          <a:noFill/>
        </p:spPr>
        <p:txBody>
          <a:bodyPr wrap="square" rtlCol="0">
            <a:spAutoFit/>
          </a:bodyPr>
          <a:lstStyle/>
          <a:p>
            <a:r>
              <a:rPr lang="zh-CN" altLang="en-US" dirty="0"/>
              <a:t>几何学家格罗莫夫的著作</a:t>
            </a:r>
            <a:r>
              <a:rPr lang="en-US" altLang="zh-CN" dirty="0"/>
              <a:t>《</a:t>
            </a:r>
            <a:r>
              <a:rPr lang="zh-CN" altLang="en-US" dirty="0"/>
              <a:t>偏微分方程</a:t>
            </a:r>
            <a:r>
              <a:rPr lang="en-US" altLang="zh-CN" dirty="0"/>
              <a:t>》</a:t>
            </a:r>
            <a:r>
              <a:rPr lang="zh-CN" altLang="en-US" dirty="0"/>
              <a:t>就是以纳什的工作为基础。</a:t>
            </a:r>
            <a:endParaRPr lang="zh-CN" altLang="en-US" dirty="0"/>
          </a:p>
        </p:txBody>
      </p:sp>
      <p:grpSp>
        <p:nvGrpSpPr>
          <p:cNvPr id="10" name="组合 1"/>
          <p:cNvGrpSpPr/>
          <p:nvPr/>
        </p:nvGrpSpPr>
        <p:grpSpPr>
          <a:xfrm>
            <a:off x="331788" y="222250"/>
            <a:ext cx="327606" cy="400110"/>
            <a:chOff x="331599" y="222348"/>
            <a:chExt cx="327618" cy="400170"/>
          </a:xfrm>
        </p:grpSpPr>
        <p:sp>
          <p:nvSpPr>
            <p:cNvPr id="11" name="矩形 10"/>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874" name="文本框 3"/>
            <p:cNvSpPr txBox="1"/>
            <p:nvPr/>
          </p:nvSpPr>
          <p:spPr>
            <a:xfrm>
              <a:off x="474479" y="222348"/>
              <a:ext cx="184738" cy="400170"/>
            </a:xfrm>
            <a:prstGeom prst="rect">
              <a:avLst/>
            </a:prstGeom>
            <a:noFill/>
            <a:ln w="9525">
              <a:noFill/>
            </a:ln>
          </p:spPr>
          <p:txBody>
            <a:bodyPr wrap="none">
              <a:spAutoFit/>
            </a:bodyPr>
            <a:p>
              <a:pPr eaLnBrk="1" hangingPunct="1"/>
              <a:endParaRPr lang="zh-CN" altLang="en-US" sz="2000" dirty="0">
                <a:latin typeface="微软雅黑" panose="020B0503020204020204" pitchFamily="34" charset="-122"/>
              </a:endParaRPr>
            </a:p>
          </p:txBody>
        </p:sp>
      </p:grpSp>
      <p:sp>
        <p:nvSpPr>
          <p:cNvPr id="37" name="TextBox 36"/>
          <p:cNvSpPr txBox="1"/>
          <p:nvPr/>
        </p:nvSpPr>
        <p:spPr>
          <a:xfrm>
            <a:off x="666044" y="259645"/>
            <a:ext cx="3499556" cy="398780"/>
          </a:xfrm>
          <a:prstGeom prst="rect">
            <a:avLst/>
          </a:prstGeom>
          <a:noFill/>
        </p:spPr>
        <p:txBody>
          <a:bodyPr wrap="square" rtlCol="0">
            <a:spAutoFit/>
          </a:bodyPr>
          <a:p>
            <a:r>
              <a:rPr lang="zh-CN" altLang="en-US" sz="2000" dirty="0"/>
              <a:t>约翰纳什数学成就</a:t>
            </a:r>
            <a:endParaRPr lang="zh-CN" altLang="en-US" sz="2000" dirty="0"/>
          </a:p>
        </p:txBody>
      </p:sp>
    </p:spTree>
  </p:cSld>
  <p:clrMapOvr>
    <a:masterClrMapping/>
  </p:clrMapOvr>
  <p:transition>
    <p:comb/>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97280" y="873760"/>
            <a:ext cx="3383280" cy="461665"/>
          </a:xfrm>
          <a:prstGeom prst="rect">
            <a:avLst/>
          </a:prstGeom>
          <a:noFill/>
        </p:spPr>
        <p:txBody>
          <a:bodyPr wrap="square" rtlCol="0">
            <a:spAutoFit/>
          </a:bodyPr>
          <a:lstStyle/>
          <a:p>
            <a:r>
              <a:rPr lang="zh-CN" altLang="en-US" sz="2400" b="1" dirty="0"/>
              <a:t>偏微分方程：</a:t>
            </a:r>
            <a:endParaRPr lang="zh-CN" altLang="en-US" sz="2400" b="1" dirty="0"/>
          </a:p>
        </p:txBody>
      </p:sp>
      <p:sp>
        <p:nvSpPr>
          <p:cNvPr id="3" name="文本框 2"/>
          <p:cNvSpPr txBox="1"/>
          <p:nvPr/>
        </p:nvSpPr>
        <p:spPr>
          <a:xfrm>
            <a:off x="538480" y="1841470"/>
            <a:ext cx="4500880" cy="646331"/>
          </a:xfrm>
          <a:prstGeom prst="rect">
            <a:avLst/>
          </a:prstGeom>
          <a:noFill/>
        </p:spPr>
        <p:txBody>
          <a:bodyPr wrap="square" rtlCol="0">
            <a:spAutoFit/>
          </a:bodyPr>
          <a:lstStyle/>
          <a:p>
            <a:r>
              <a:rPr lang="zh-CN" altLang="en-US" dirty="0"/>
              <a:t>          纳什更加重要的成就是他发明的那个</a:t>
            </a:r>
            <a:r>
              <a:rPr lang="en-US" altLang="zh-CN" dirty="0"/>
              <a:t>          </a:t>
            </a:r>
            <a:endParaRPr lang="en-US" altLang="zh-CN" dirty="0"/>
          </a:p>
          <a:p>
            <a:r>
              <a:rPr lang="en-US" altLang="zh-CN" dirty="0"/>
              <a:t>          </a:t>
            </a:r>
            <a:r>
              <a:rPr lang="zh-CN" altLang="en-US" dirty="0"/>
              <a:t>帮他取得成果的有力方法</a:t>
            </a:r>
            <a:r>
              <a:rPr lang="en-US" altLang="zh-CN" dirty="0"/>
              <a:t>——</a:t>
            </a:r>
            <a:r>
              <a:rPr lang="zh-CN" altLang="en-US" dirty="0"/>
              <a:t>迭代法</a:t>
            </a:r>
            <a:endParaRPr lang="zh-CN" altLang="en-US" dirty="0"/>
          </a:p>
        </p:txBody>
      </p:sp>
      <p:sp>
        <p:nvSpPr>
          <p:cNvPr id="6" name="文本框 5"/>
          <p:cNvSpPr txBox="1"/>
          <p:nvPr/>
        </p:nvSpPr>
        <p:spPr>
          <a:xfrm>
            <a:off x="1178560" y="2901704"/>
            <a:ext cx="7680960" cy="1015663"/>
          </a:xfrm>
          <a:prstGeom prst="rect">
            <a:avLst/>
          </a:prstGeom>
          <a:noFill/>
        </p:spPr>
        <p:txBody>
          <a:bodyPr wrap="square" rtlCol="0">
            <a:spAutoFit/>
          </a:bodyPr>
          <a:lstStyle/>
          <a:p>
            <a:r>
              <a:rPr lang="zh-CN" altLang="en-US" sz="2000" dirty="0"/>
              <a:t>他发明了一个全新的</a:t>
            </a:r>
            <a:r>
              <a:rPr lang="zh-CN" altLang="en-US" sz="2000" dirty="0">
                <a:solidFill>
                  <a:srgbClr val="FF0000"/>
                </a:solidFill>
              </a:rPr>
              <a:t>迭代法</a:t>
            </a:r>
            <a:r>
              <a:rPr lang="en-US" altLang="zh-CN" sz="2000" dirty="0"/>
              <a:t>——</a:t>
            </a:r>
            <a:endParaRPr lang="en-US" altLang="zh-CN" sz="2000" dirty="0"/>
          </a:p>
          <a:p>
            <a:r>
              <a:rPr lang="zh-CN" altLang="en-US" sz="2000" dirty="0"/>
              <a:t>可做出一系列有根据的推测的程序，用来寻找方程的根</a:t>
            </a:r>
            <a:endParaRPr lang="en-US" altLang="zh-CN" sz="2000" dirty="0"/>
          </a:p>
          <a:p>
            <a:r>
              <a:rPr lang="zh-CN" altLang="en-US" sz="2000" dirty="0"/>
              <a:t>并且将它与一个平滑技巧结合起来，克服了丢失导数的问题。</a:t>
            </a:r>
            <a:endParaRPr lang="zh-CN" altLang="en-US" sz="2000" dirty="0"/>
          </a:p>
        </p:txBody>
      </p:sp>
      <p:pic>
        <p:nvPicPr>
          <p:cNvPr id="50178" name="Picture 2" descr="https://gss2.bdstatic.com/9fo3dSag_xI4khGkpoWK1HF6hhy/baike/c0%3Dbaike80%2C5%2C5%2C80%2C26/sign=ffea73d480cb39dbd5cd6f04b17f6241/7acb0a46f21fbe09494dd42a6a600c338744adf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1902" y="519430"/>
            <a:ext cx="2799080" cy="242120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948320" y="1013485"/>
            <a:ext cx="230240" cy="182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a:off x="948320" y="5070004"/>
            <a:ext cx="230240" cy="182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文本框 6"/>
          <p:cNvSpPr txBox="1"/>
          <p:nvPr/>
        </p:nvSpPr>
        <p:spPr>
          <a:xfrm>
            <a:off x="856880" y="4930278"/>
            <a:ext cx="4609200" cy="461665"/>
          </a:xfrm>
          <a:prstGeom prst="rect">
            <a:avLst/>
          </a:prstGeom>
          <a:noFill/>
        </p:spPr>
        <p:txBody>
          <a:bodyPr wrap="square" rtlCol="0">
            <a:spAutoFit/>
          </a:bodyPr>
          <a:lstStyle/>
          <a:p>
            <a:r>
              <a:rPr lang="en-US" altLang="zh-CN" sz="2400" b="1" dirty="0"/>
              <a:t>    </a:t>
            </a:r>
            <a:r>
              <a:rPr lang="zh-CN" altLang="en-US" sz="2400" b="1" dirty="0"/>
              <a:t>纳什嵌入定理</a:t>
            </a:r>
            <a:endParaRPr lang="zh-CN" altLang="en-US" sz="2400" b="1" dirty="0"/>
          </a:p>
        </p:txBody>
      </p:sp>
      <p:sp>
        <p:nvSpPr>
          <p:cNvPr id="4" name="文本框 3"/>
          <p:cNvSpPr txBox="1"/>
          <p:nvPr/>
        </p:nvSpPr>
        <p:spPr>
          <a:xfrm>
            <a:off x="6968393" y="5080651"/>
            <a:ext cx="4366727" cy="1200329"/>
          </a:xfrm>
          <a:prstGeom prst="rect">
            <a:avLst/>
          </a:prstGeom>
          <a:noFill/>
        </p:spPr>
        <p:txBody>
          <a:bodyPr wrap="square" rtlCol="0">
            <a:spAutoFit/>
          </a:bodyPr>
          <a:lstStyle/>
          <a:p>
            <a:r>
              <a:rPr lang="zh-CN" altLang="en-US" dirty="0"/>
              <a:t>发现了超实数以及发明了生命博弈的普林斯顿数学家康韦（</a:t>
            </a:r>
            <a:r>
              <a:rPr lang="en-US" altLang="zh-CN" dirty="0"/>
              <a:t>John Conway</a:t>
            </a:r>
            <a:r>
              <a:rPr lang="zh-CN" altLang="en-US" dirty="0"/>
              <a:t>），将纳什的成果称为“</a:t>
            </a:r>
            <a:r>
              <a:rPr lang="en-US" altLang="zh-CN" dirty="0"/>
              <a:t>20</a:t>
            </a:r>
            <a:r>
              <a:rPr lang="zh-CN" altLang="en-US" dirty="0"/>
              <a:t>世纪数学分析最重要的工作之一”。</a:t>
            </a:r>
            <a:endParaRPr lang="zh-CN" altLang="en-US" dirty="0"/>
          </a:p>
        </p:txBody>
      </p:sp>
      <p:sp>
        <p:nvSpPr>
          <p:cNvPr id="5" name="文本框 4"/>
          <p:cNvSpPr txBox="1"/>
          <p:nvPr/>
        </p:nvSpPr>
        <p:spPr>
          <a:xfrm>
            <a:off x="1178560" y="5562476"/>
            <a:ext cx="2556838" cy="523220"/>
          </a:xfrm>
          <a:prstGeom prst="rect">
            <a:avLst/>
          </a:prstGeom>
          <a:noFill/>
        </p:spPr>
        <p:txBody>
          <a:bodyPr wrap="square" rtlCol="0">
            <a:spAutoFit/>
          </a:bodyPr>
          <a:lstStyle/>
          <a:p>
            <a:r>
              <a:rPr lang="en-US" altLang="zh-CN" sz="2800" b="1" dirty="0"/>
              <a:t>······</a:t>
            </a:r>
            <a:endParaRPr lang="zh-CN" altLang="en-US" sz="2800" b="1" dirty="0"/>
          </a:p>
        </p:txBody>
      </p:sp>
      <p:grpSp>
        <p:nvGrpSpPr>
          <p:cNvPr id="10" name="组合 1"/>
          <p:cNvGrpSpPr/>
          <p:nvPr/>
        </p:nvGrpSpPr>
        <p:grpSpPr>
          <a:xfrm>
            <a:off x="331788" y="222250"/>
            <a:ext cx="327606" cy="400110"/>
            <a:chOff x="331599" y="222348"/>
            <a:chExt cx="327618" cy="400170"/>
          </a:xfrm>
        </p:grpSpPr>
        <p:sp>
          <p:nvSpPr>
            <p:cNvPr id="11" name="矩形 10"/>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874" name="文本框 3"/>
            <p:cNvSpPr txBox="1"/>
            <p:nvPr/>
          </p:nvSpPr>
          <p:spPr>
            <a:xfrm>
              <a:off x="474479" y="222348"/>
              <a:ext cx="184738" cy="400170"/>
            </a:xfrm>
            <a:prstGeom prst="rect">
              <a:avLst/>
            </a:prstGeom>
            <a:noFill/>
            <a:ln w="9525">
              <a:noFill/>
            </a:ln>
          </p:spPr>
          <p:txBody>
            <a:bodyPr wrap="none">
              <a:spAutoFit/>
            </a:bodyPr>
            <a:p>
              <a:pPr eaLnBrk="1" hangingPunct="1"/>
              <a:endParaRPr lang="zh-CN" altLang="en-US" sz="2000" dirty="0">
                <a:latin typeface="微软雅黑" panose="020B0503020204020204" pitchFamily="34" charset="-122"/>
              </a:endParaRPr>
            </a:p>
          </p:txBody>
        </p:sp>
      </p:grpSp>
      <p:sp>
        <p:nvSpPr>
          <p:cNvPr id="37" name="TextBox 36"/>
          <p:cNvSpPr txBox="1"/>
          <p:nvPr/>
        </p:nvSpPr>
        <p:spPr>
          <a:xfrm>
            <a:off x="666044" y="259645"/>
            <a:ext cx="3499556" cy="398780"/>
          </a:xfrm>
          <a:prstGeom prst="rect">
            <a:avLst/>
          </a:prstGeom>
          <a:noFill/>
        </p:spPr>
        <p:txBody>
          <a:bodyPr wrap="square" rtlCol="0">
            <a:spAutoFit/>
          </a:bodyPr>
          <a:p>
            <a:r>
              <a:rPr lang="zh-CN" altLang="en-US" sz="2000" dirty="0"/>
              <a:t>约翰纳什数学成就</a:t>
            </a:r>
            <a:endParaRPr lang="zh-CN" altLang="en-US" sz="2000" dirty="0"/>
          </a:p>
        </p:txBody>
      </p:sp>
    </p:spTree>
  </p:cSld>
  <p:clrMapOvr>
    <a:masterClrMapping/>
  </p:clrMapOvr>
  <p:transition>
    <p:blinds/>
  </p:transition>
  <p:timing>
    <p:tnLst>
      <p:par>
        <p:cTn id="1" dur="indefinite" restart="never" nodeType="tmRoot"/>
      </p:par>
    </p:tnLst>
  </p:timing>
</p:sld>
</file>

<file path=ppt/tags/tag1.xml><?xml version="1.0" encoding="utf-8"?>
<p:tagLst xmlns:p="http://schemas.openxmlformats.org/presentationml/2006/main">
  <p:tag name="KSO_WM_DECORATE_SHAPE_ID" val="3"/>
</p:tagLst>
</file>

<file path=ppt/tags/tag2.xml><?xml version="1.0" encoding="utf-8"?>
<p:tagLst xmlns:p="http://schemas.openxmlformats.org/presentationml/2006/main">
  <p:tag name="KSO_WM_DOC_GUID" val="{64f37097-a439-4ffe-9da6-7bf105148141}"/>
</p:tagLst>
</file>

<file path=ppt/theme/theme1.xml><?xml version="1.0" encoding="utf-8"?>
<a:theme xmlns:a="http://schemas.openxmlformats.org/drawingml/2006/main" name="清风素材 https://12sc.taobao.com">
  <a:themeElements>
    <a:clrScheme name="自定义 5">
      <a:dk1>
        <a:sysClr val="windowText" lastClr="000000"/>
      </a:dk1>
      <a:lt1>
        <a:sysClr val="window" lastClr="FFFFFF"/>
      </a:lt1>
      <a:dk2>
        <a:srgbClr val="44546A"/>
      </a:dk2>
      <a:lt2>
        <a:srgbClr val="E7E6E6"/>
      </a:lt2>
      <a:accent1>
        <a:srgbClr val="00B0F0"/>
      </a:accent1>
      <a:accent2>
        <a:srgbClr val="0070C0"/>
      </a:accent2>
      <a:accent3>
        <a:srgbClr val="92D050"/>
      </a:accent3>
      <a:accent4>
        <a:srgbClr val="FFC000"/>
      </a:accent4>
      <a:accent5>
        <a:srgbClr val="ED7D31"/>
      </a:accent5>
      <a:accent6>
        <a:srgbClr val="954F72"/>
      </a:accent6>
      <a:hlink>
        <a:srgbClr val="0563C1"/>
      </a:hlink>
      <a:folHlink>
        <a:srgbClr val="954F72"/>
      </a:folHlink>
    </a:clrScheme>
    <a:fontScheme name="标准字体">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风素材1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4339</Words>
  <Application>WPS 演示</Application>
  <PresentationFormat>宽屏</PresentationFormat>
  <Paragraphs>273</Paragraphs>
  <Slides>28</Slides>
  <Notes>5</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28</vt:i4>
      </vt:variant>
    </vt:vector>
  </HeadingPairs>
  <TitlesOfParts>
    <vt:vector size="49" baseType="lpstr">
      <vt:lpstr>Arial</vt:lpstr>
      <vt:lpstr>宋体</vt:lpstr>
      <vt:lpstr>Wingdings</vt:lpstr>
      <vt:lpstr>Calibri</vt:lpstr>
      <vt:lpstr>微软雅黑</vt:lpstr>
      <vt:lpstr>Calibri Light</vt:lpstr>
      <vt:lpstr>Impact</vt:lpstr>
      <vt:lpstr>方正正中黑_GBK</vt:lpstr>
      <vt:lpstr>Arial Unicode MS</vt:lpstr>
      <vt:lpstr>楷体</vt:lpstr>
      <vt:lpstr>Arabic Typesetting</vt:lpstr>
      <vt:lpstr>楷体_GB2312</vt:lpstr>
      <vt:lpstr>新宋体</vt:lpstr>
      <vt:lpstr>Times New Roman</vt:lpstr>
      <vt:lpstr>Tahoma</vt:lpstr>
      <vt:lpstr>等线</vt:lpstr>
      <vt:lpstr>华文行楷</vt:lpstr>
      <vt:lpstr>Malgun Gothic</vt:lpstr>
      <vt:lpstr>清风素材 https://12sc.taobao.com</vt:lpstr>
      <vt:lpstr>清风素材1 https://12sc.taobao.com</vt:lpstr>
      <vt:lpstr>Equations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辰风</cp:lastModifiedBy>
  <cp:revision>31</cp:revision>
  <dcterms:created xsi:type="dcterms:W3CDTF">2017-03-05T08:43:00Z</dcterms:created>
  <dcterms:modified xsi:type="dcterms:W3CDTF">2019-06-16T04:41:40Z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